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57" r:id="rId3"/>
    <p:sldId id="264" r:id="rId4"/>
    <p:sldId id="273" r:id="rId5"/>
    <p:sldId id="274" r:id="rId6"/>
    <p:sldId id="258" r:id="rId7"/>
    <p:sldId id="265" r:id="rId8"/>
    <p:sldId id="259" r:id="rId9"/>
    <p:sldId id="269" r:id="rId10"/>
    <p:sldId id="266" r:id="rId11"/>
    <p:sldId id="267" r:id="rId12"/>
    <p:sldId id="262" r:id="rId13"/>
    <p:sldId id="268" r:id="rId14"/>
    <p:sldId id="261" r:id="rId15"/>
    <p:sldId id="270" r:id="rId16"/>
    <p:sldId id="26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C39"/>
    <a:srgbClr val="EF5F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30725" autoAdjust="0"/>
  </p:normalViewPr>
  <p:slideViewPr>
    <p:cSldViewPr snapToGrid="0">
      <p:cViewPr varScale="1">
        <p:scale>
          <a:sx n="35" d="100"/>
          <a:sy n="35" d="100"/>
        </p:scale>
        <p:origin x="35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AC1CD-A9B7-42DF-8368-99DCF4698594}" type="datetimeFigureOut">
              <a:rPr lang="en-US" smtClean="0"/>
              <a:t>3/1/2018</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93C7-D097-4C16-86F3-8376EF16C5E3}" type="slidenum">
              <a:rPr lang="en-US" smtClean="0"/>
              <a:t>‹#›</a:t>
            </a:fld>
            <a:endParaRPr lang="en-US"/>
          </a:p>
        </p:txBody>
      </p:sp>
    </p:spTree>
    <p:extLst>
      <p:ext uri="{BB962C8B-B14F-4D97-AF65-F5344CB8AC3E}">
        <p14:creationId xmlns:p14="http://schemas.microsoft.com/office/powerpoint/2010/main" val="38182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Arial" panose="020B0604020202020204" pitchFamily="34" charset="0"/>
              </a:rPr>
              <a:t>2017</a:t>
            </a:r>
            <a:r>
              <a:rPr lang="en-US" altLang="en-US" sz="1200" b="1" dirty="0">
                <a:solidFill>
                  <a:schemeClr val="bg1"/>
                </a:solidFill>
                <a:latin typeface="Arial" panose="020B0604020202020204" pitchFamily="34" charset="0"/>
              </a:rPr>
              <a:t> </a:t>
            </a:r>
            <a:r>
              <a:rPr kumimoji="0" lang="en-US" altLang="en-US" sz="1200" b="1" i="0" u="none" strike="noStrike" cap="none" normalizeH="0" baseline="0" dirty="0">
                <a:ln>
                  <a:noFill/>
                </a:ln>
                <a:solidFill>
                  <a:schemeClr val="bg1"/>
                </a:solidFill>
                <a:effectLst/>
                <a:latin typeface="Arial" panose="020B0604020202020204" pitchFamily="34" charset="0"/>
              </a:rPr>
              <a:t>FRÅGADE VI MEDLEMMAR VILKA FRÅGOR VI SKULLE DRIVA I VALRÖRELSEN.</a:t>
            </a:r>
            <a:r>
              <a:rPr kumimoji="0" lang="en-US" altLang="en-US" sz="1000" b="0" i="0" u="none" strike="noStrike" cap="none" normalizeH="0" baseline="0" dirty="0">
                <a:ln>
                  <a:noFill/>
                </a:ln>
                <a:solidFill>
                  <a:schemeClr val="tx1"/>
                </a:solidFill>
                <a:effectLst/>
                <a:latin typeface="Arial" panose="020B0604020202020204" pitchFamily="34" charset="0"/>
              </a:rPr>
              <a:t/>
            </a:r>
            <a:br>
              <a:rPr kumimoji="0" lang="en-US" altLang="en-US" sz="1000" b="0" i="0" u="none" strike="noStrike" cap="none" normalizeH="0" baseline="0" dirty="0">
                <a:ln>
                  <a:noFill/>
                </a:ln>
                <a:solidFill>
                  <a:schemeClr val="tx1"/>
                </a:solidFill>
                <a:effectLst/>
                <a:latin typeface="Arial" panose="020B0604020202020204" pitchFamily="34" charset="0"/>
              </a:rPr>
            </a:br>
            <a:endParaRPr kumimoji="0" lang="en-US" altLang="en-US" sz="10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2</a:t>
            </a:fld>
            <a:endParaRPr lang="en-US"/>
          </a:p>
        </p:txBody>
      </p:sp>
    </p:spTree>
    <p:extLst>
      <p:ext uri="{BB962C8B-B14F-4D97-AF65-F5344CB8AC3E}">
        <p14:creationId xmlns:p14="http://schemas.microsoft.com/office/powerpoint/2010/main" val="381066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Borgerligheten + sd är överens. Man vill försämra LAS genom att i princip avskaffa turordningen. Man vill behålla vinsterna i välfärden och har ställt sig positiva till introduktionsanställningar - där man rundar kollektivavtalen och dumpar löner.  </a:t>
            </a:r>
          </a:p>
        </p:txBody>
      </p:sp>
      <p:sp>
        <p:nvSpPr>
          <p:cNvPr id="4" name="Platshållare för bildnummer 3"/>
          <p:cNvSpPr>
            <a:spLocks noGrp="1"/>
          </p:cNvSpPr>
          <p:nvPr>
            <p:ph type="sldNum" sz="quarter" idx="10"/>
          </p:nvPr>
        </p:nvSpPr>
        <p:spPr/>
        <p:txBody>
          <a:bodyPr/>
          <a:lstStyle/>
          <a:p>
            <a:fld id="{9B5593C7-D097-4C16-86F3-8376EF16C5E3}" type="slidenum">
              <a:rPr lang="en-US" smtClean="0"/>
              <a:t>11</a:t>
            </a:fld>
            <a:endParaRPr lang="en-US"/>
          </a:p>
        </p:txBody>
      </p:sp>
    </p:spTree>
    <p:extLst>
      <p:ext uri="{BB962C8B-B14F-4D97-AF65-F5344CB8AC3E}">
        <p14:creationId xmlns:p14="http://schemas.microsoft.com/office/powerpoint/2010/main" val="126947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Vem </a:t>
            </a:r>
            <a:r>
              <a:rPr lang="sv-SE" dirty="0" err="1"/>
              <a:t>fn</a:t>
            </a:r>
            <a:r>
              <a:rPr lang="sv-SE" dirty="0"/>
              <a:t> bryr sig? </a:t>
            </a:r>
            <a:r>
              <a:rPr kumimoji="0" lang="sv-SE" altLang="en-US" sz="1200" b="1" i="0" u="none" strike="noStrike" cap="none" normalizeH="0" baseline="0" dirty="0">
                <a:ln>
                  <a:noFill/>
                </a:ln>
                <a:solidFill>
                  <a:schemeClr val="bg1"/>
                </a:solidFill>
                <a:effectLst/>
                <a:latin typeface="Arial" panose="020B0604020202020204" pitchFamily="34" charset="0"/>
              </a:rPr>
              <a:t>INTE M, L, C, KD ELLER SD I ALLA FALL. </a:t>
            </a:r>
            <a:endParaRPr lang="sv-SE"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12</a:t>
            </a:fld>
            <a:endParaRPr lang="en-US"/>
          </a:p>
        </p:txBody>
      </p:sp>
    </p:spTree>
    <p:extLst>
      <p:ext uri="{BB962C8B-B14F-4D97-AF65-F5344CB8AC3E}">
        <p14:creationId xmlns:p14="http://schemas.microsoft.com/office/powerpoint/2010/main" val="20906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i="0" kern="1200" dirty="0">
                <a:solidFill>
                  <a:schemeClr val="tx1"/>
                </a:solidFill>
                <a:effectLst/>
                <a:latin typeface="+mn-lt"/>
                <a:ea typeface="+mn-ea"/>
                <a:cs typeface="+mn-cs"/>
              </a:rPr>
              <a:t>Fördjupning:</a:t>
            </a:r>
            <a:br>
              <a:rPr lang="sv-SE" sz="1200" b="1" i="0" kern="1200" dirty="0">
                <a:solidFill>
                  <a:schemeClr val="tx1"/>
                </a:solidFill>
                <a:effectLst/>
                <a:latin typeface="+mn-lt"/>
                <a:ea typeface="+mn-ea"/>
                <a:cs typeface="+mn-cs"/>
              </a:rPr>
            </a:br>
            <a:r>
              <a:rPr lang="sv-SE" sz="1200" b="1" i="0" kern="1200" dirty="0">
                <a:solidFill>
                  <a:schemeClr val="tx1"/>
                </a:solidFill>
                <a:effectLst/>
                <a:latin typeface="+mn-lt"/>
                <a:ea typeface="+mn-ea"/>
                <a:cs typeface="+mn-cs"/>
              </a:rPr>
              <a:t/>
            </a:r>
            <a:br>
              <a:rPr lang="sv-SE" sz="1200" b="1" i="0" kern="1200" dirty="0">
                <a:solidFill>
                  <a:schemeClr val="tx1"/>
                </a:solidFill>
                <a:effectLst/>
                <a:latin typeface="+mn-lt"/>
                <a:ea typeface="+mn-ea"/>
                <a:cs typeface="+mn-cs"/>
              </a:rPr>
            </a:br>
            <a:r>
              <a:rPr lang="sv-SE" sz="1200" b="1" i="0" kern="1200" dirty="0">
                <a:solidFill>
                  <a:schemeClr val="tx1"/>
                </a:solidFill>
                <a:effectLst/>
                <a:latin typeface="+mn-lt"/>
                <a:ea typeface="+mn-ea"/>
                <a:cs typeface="+mn-cs"/>
              </a:rPr>
              <a:t>1. I Sverige ska svenska kollektivavtal gälla – riv upp lex </a:t>
            </a:r>
            <a:r>
              <a:rPr lang="sv-SE" sz="1200" b="1" i="0" kern="1200" dirty="0" err="1">
                <a:solidFill>
                  <a:schemeClr val="tx1"/>
                </a:solidFill>
                <a:effectLst/>
                <a:latin typeface="+mn-lt"/>
                <a:ea typeface="+mn-ea"/>
                <a:cs typeface="+mn-cs"/>
              </a:rPr>
              <a:t>laval</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Lex </a:t>
            </a:r>
            <a:r>
              <a:rPr lang="sv-SE" sz="1200" b="0" i="0" kern="1200" dirty="0" err="1">
                <a:solidFill>
                  <a:schemeClr val="tx1"/>
                </a:solidFill>
                <a:effectLst/>
                <a:latin typeface="+mn-lt"/>
                <a:ea typeface="+mn-ea"/>
                <a:cs typeface="+mn-cs"/>
              </a:rPr>
              <a:t>laval</a:t>
            </a:r>
            <a:r>
              <a:rPr lang="sv-SE" sz="1200" b="0" i="0" kern="1200" dirty="0">
                <a:solidFill>
                  <a:schemeClr val="tx1"/>
                </a:solidFill>
                <a:effectLst/>
                <a:latin typeface="+mn-lt"/>
                <a:ea typeface="+mn-ea"/>
                <a:cs typeface="+mn-cs"/>
              </a:rPr>
              <a:t> revs upp, och den nya utstationeringslagen började gälla from 1 juni 2017.</a:t>
            </a:r>
          </a:p>
          <a:p>
            <a:pPr fontAlgn="base"/>
            <a:r>
              <a:rPr lang="sv-SE" sz="1200" b="1" i="0" kern="1200" dirty="0">
                <a:solidFill>
                  <a:schemeClr val="tx1"/>
                </a:solidFill>
                <a:effectLst/>
                <a:latin typeface="+mn-lt"/>
                <a:ea typeface="+mn-ea"/>
                <a:cs typeface="+mn-cs"/>
              </a:rPr>
              <a:t>2. Inför ett huvudentreprenörsansvar</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Regeringen har beslutat en lagrådsremiss om huvudentreprenörsansvar den 15 februari 2018. Den nya lagen är tänkt att träda i kraft 1 augusti 2018. Vår förhoppning är att riksdagen röstar ja till den kommande propositionen.</a:t>
            </a:r>
          </a:p>
          <a:p>
            <a:pPr fontAlgn="base"/>
            <a:r>
              <a:rPr lang="sv-SE" sz="1200" b="1" i="0" kern="1200" dirty="0">
                <a:solidFill>
                  <a:schemeClr val="tx1"/>
                </a:solidFill>
                <a:effectLst/>
                <a:latin typeface="+mn-lt"/>
                <a:ea typeface="+mn-ea"/>
                <a:cs typeface="+mn-cs"/>
              </a:rPr>
              <a:t>3. Inför månadsredovisning av de anställdas skatter och arbetsgivaravgifter</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Införs stegvis i flera branscher fr.o.m. 1 juli 2018. </a:t>
            </a:r>
          </a:p>
          <a:p>
            <a:pPr fontAlgn="base"/>
            <a:r>
              <a:rPr lang="sv-SE" sz="1200" b="1" i="0" kern="1200" dirty="0">
                <a:solidFill>
                  <a:schemeClr val="tx1"/>
                </a:solidFill>
                <a:effectLst/>
                <a:latin typeface="+mn-lt"/>
                <a:ea typeface="+mn-ea"/>
                <a:cs typeface="+mn-cs"/>
              </a:rPr>
              <a:t>4. Kollektivavtalsenliga villkor vid offentlig upphandling</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Ett första förslag lades i riksdagen och röstades om den 30 november 2016. Sverigedemokraterna och Alliansen röstade ner förslaget. Regeringen återkom våren 2017 med en ny proposition vilken Kristdemokraterna stöttade.</a:t>
            </a:r>
          </a:p>
          <a:p>
            <a:pPr fontAlgn="base"/>
            <a:r>
              <a:rPr lang="sv-SE" sz="1200" b="1" i="0" kern="1200" dirty="0">
                <a:solidFill>
                  <a:schemeClr val="tx1"/>
                </a:solidFill>
                <a:effectLst/>
                <a:latin typeface="+mn-lt"/>
                <a:ea typeface="+mn-ea"/>
                <a:cs typeface="+mn-cs"/>
              </a:rPr>
              <a:t>5. Lagstadgade personalliggare i byggbranschen</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Infördes 1 januari 2016.</a:t>
            </a:r>
          </a:p>
          <a:p>
            <a:pPr fontAlgn="base"/>
            <a:r>
              <a:rPr lang="sv-SE" sz="1200" b="1" i="0" kern="1200" dirty="0">
                <a:solidFill>
                  <a:schemeClr val="tx1"/>
                </a:solidFill>
                <a:effectLst/>
                <a:latin typeface="+mn-lt"/>
                <a:ea typeface="+mn-ea"/>
                <a:cs typeface="+mn-cs"/>
              </a:rPr>
              <a:t>6. </a:t>
            </a:r>
            <a:r>
              <a:rPr lang="sv-SE" sz="1200" b="1" i="0" kern="1200" dirty="0" smtClean="0">
                <a:solidFill>
                  <a:schemeClr val="tx1"/>
                </a:solidFill>
                <a:effectLst/>
                <a:latin typeface="+mn-lt"/>
                <a:ea typeface="+mn-ea"/>
                <a:cs typeface="+mn-cs"/>
              </a:rPr>
              <a:t>Utländska </a:t>
            </a:r>
            <a:r>
              <a:rPr lang="sv-SE" sz="1200" b="1" i="0" kern="1200" dirty="0">
                <a:solidFill>
                  <a:schemeClr val="tx1"/>
                </a:solidFill>
                <a:effectLst/>
                <a:latin typeface="+mn-lt"/>
                <a:ea typeface="+mn-ea"/>
                <a:cs typeface="+mn-cs"/>
              </a:rPr>
              <a:t>företag ska ha kontor/registrera sig i Sverige</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Utredningsförslag om skärpta regler för registrering av utstationering – anmälningsskyldighet från dag ett utan undantag. De nya utstationeringsreglerna innebär också att en företrädare för ett utstationerande företag med behörighet att förhandla om och teckna kollektivavtalet ska utses inom tio dagar på begäran av en facklig organisation. Arbetsmiljöverket har fått ökade resurser, samt arbetar mer samverkande med polis, skatteverket och andra myndigheter för att sätta dit oseriösa företag. </a:t>
            </a:r>
          </a:p>
          <a:p>
            <a:pPr fontAlgn="base"/>
            <a:r>
              <a:rPr lang="sv-SE" sz="1200" b="1" i="0" kern="1200" dirty="0">
                <a:solidFill>
                  <a:schemeClr val="tx1"/>
                </a:solidFill>
                <a:effectLst/>
                <a:latin typeface="+mn-lt"/>
                <a:ea typeface="+mn-ea"/>
                <a:cs typeface="+mn-cs"/>
              </a:rPr>
              <a:t>7. Konkurrensneutrala villkor för åkerinäringen</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Högre sanktionsavgifter införda, möjlighet till fastlåsning av hjul. Mer resurser till trafikpolisen. Ökat beställaransvar. </a:t>
            </a:r>
            <a:r>
              <a:rPr lang="sv-SE" sz="1200" b="0" i="0" kern="1200" dirty="0" err="1">
                <a:solidFill>
                  <a:schemeClr val="tx1"/>
                </a:solidFill>
                <a:effectLst/>
                <a:latin typeface="+mn-lt"/>
                <a:ea typeface="+mn-ea"/>
                <a:cs typeface="+mn-cs"/>
              </a:rPr>
              <a:t>Un</a:t>
            </a:r>
            <a:r>
              <a:rPr lang="sv-SE" sz="1200" b="0" i="0" kern="1200" dirty="0">
                <a:solidFill>
                  <a:schemeClr val="tx1"/>
                </a:solidFill>
                <a:effectLst/>
                <a:latin typeface="+mn-lt"/>
                <a:ea typeface="+mn-ea"/>
                <a:cs typeface="+mn-cs"/>
              </a:rPr>
              <a:t> utredning har dessutom föreslagit att cabotagetrafik ska räknas som utstationerade arbetstagare.</a:t>
            </a:r>
          </a:p>
          <a:p>
            <a:pPr fontAlgn="base"/>
            <a:r>
              <a:rPr lang="sv-SE" sz="1200" b="1" i="0" kern="1200" dirty="0">
                <a:solidFill>
                  <a:schemeClr val="tx1"/>
                </a:solidFill>
                <a:effectLst/>
                <a:latin typeface="+mn-lt"/>
                <a:ea typeface="+mn-ea"/>
                <a:cs typeface="+mn-cs"/>
              </a:rPr>
              <a:t>8. Arbetstagare från tredjeland måste försäkras kollektivavtalsenliga arbetsvillkor</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Nya regler som skyddar arbetstagare med uppehållstillstånd infördes fr.o.m. 1 dec 2017. Hårdare straff för arbetsgivare som utnyttjar arbetstagares svaga ställning tas just nu fram.</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De nya utstationeringsreglerna innebär att begränsningarna i stridsåtgärdsrätten inte ska gälla beträffande arbetsgivare som är etablerade i tredje land.</a:t>
            </a:r>
          </a:p>
          <a:p>
            <a:pPr fontAlgn="base"/>
            <a:r>
              <a:rPr lang="sv-SE" sz="1200" b="1" i="0" kern="1200" dirty="0">
                <a:solidFill>
                  <a:schemeClr val="tx1"/>
                </a:solidFill>
                <a:effectLst/>
                <a:latin typeface="+mn-lt"/>
                <a:ea typeface="+mn-ea"/>
                <a:cs typeface="+mn-cs"/>
              </a:rPr>
              <a:t>9. Ingen ska bli tvingad att bli f-</a:t>
            </a:r>
            <a:r>
              <a:rPr lang="sv-SE" sz="1200" b="1" i="0" kern="1200" dirty="0" err="1">
                <a:solidFill>
                  <a:schemeClr val="tx1"/>
                </a:solidFill>
                <a:effectLst/>
                <a:latin typeface="+mn-lt"/>
                <a:ea typeface="+mn-ea"/>
                <a:cs typeface="+mn-cs"/>
              </a:rPr>
              <a:t>skattare</a:t>
            </a:r>
            <a:r>
              <a:rPr lang="sv-SE" sz="1200" b="1" i="0" kern="1200" dirty="0">
                <a:solidFill>
                  <a:schemeClr val="tx1"/>
                </a:solidFill>
                <a:effectLst/>
                <a:latin typeface="+mn-lt"/>
                <a:ea typeface="+mn-ea"/>
                <a:cs typeface="+mn-cs"/>
              </a:rPr>
              <a:t> – skärpt lagstiftning</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Regeringen tillsatte en utredning under hösten 2017 som ska se över en del utav reglerna kring </a:t>
            </a:r>
            <a:r>
              <a:rPr lang="sv-SE" sz="1200" b="0" i="0" kern="1200" dirty="0" err="1">
                <a:solidFill>
                  <a:schemeClr val="tx1"/>
                </a:solidFill>
                <a:effectLst/>
                <a:latin typeface="+mn-lt"/>
                <a:ea typeface="+mn-ea"/>
                <a:cs typeface="+mn-cs"/>
              </a:rPr>
              <a:t>f-skatt</a:t>
            </a:r>
            <a:r>
              <a:rPr lang="sv-SE" sz="1200" b="0" i="0" kern="1200" dirty="0">
                <a:solidFill>
                  <a:schemeClr val="tx1"/>
                </a:solidFill>
                <a:effectLst/>
                <a:latin typeface="+mn-lt"/>
                <a:ea typeface="+mn-ea"/>
                <a:cs typeface="+mn-cs"/>
              </a:rPr>
              <a:t>.</a:t>
            </a:r>
          </a:p>
          <a:p>
            <a:pPr fontAlgn="base"/>
            <a:r>
              <a:rPr lang="sv-SE" sz="1200" b="1" i="0" kern="1200" dirty="0">
                <a:solidFill>
                  <a:schemeClr val="tx1"/>
                </a:solidFill>
                <a:effectLst/>
                <a:latin typeface="+mn-lt"/>
                <a:ea typeface="+mn-ea"/>
                <a:cs typeface="+mn-cs"/>
              </a:rPr>
              <a:t>10. Anställningsskyddet ska inte kunna sättas åt sidan genom att använda bemanningsföretag</a:t>
            </a:r>
            <a:endParaRPr lang="sv-SE" sz="1200" b="0" i="0" kern="1200" dirty="0">
              <a:solidFill>
                <a:schemeClr val="tx1"/>
              </a:solidFill>
              <a:effectLst/>
              <a:latin typeface="+mn-lt"/>
              <a:ea typeface="+mn-ea"/>
              <a:cs typeface="+mn-cs"/>
            </a:endParaRPr>
          </a:p>
          <a:p>
            <a:pPr fontAlgn="base"/>
            <a:r>
              <a:rPr lang="sv-SE" sz="1200" b="0" i="0" kern="1200" dirty="0">
                <a:solidFill>
                  <a:schemeClr val="tx1"/>
                </a:solidFill>
                <a:effectLst/>
                <a:latin typeface="+mn-lt"/>
                <a:ea typeface="+mn-ea"/>
                <a:cs typeface="+mn-cs"/>
              </a:rPr>
              <a:t>Lagändring hindras till viss del av EU:s bemanningsdirektiv, samt majoriteten i Sveriges riksdag.</a:t>
            </a:r>
            <a:br>
              <a:rPr lang="sv-SE" sz="1200" b="0" i="0" kern="120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9B5593C7-D097-4C16-86F3-8376EF16C5E3}" type="slidenum">
              <a:rPr lang="en-US" smtClean="0"/>
              <a:t>13</a:t>
            </a:fld>
            <a:endParaRPr lang="en-US"/>
          </a:p>
        </p:txBody>
      </p:sp>
    </p:spTree>
    <p:extLst>
      <p:ext uri="{BB962C8B-B14F-4D97-AF65-F5344CB8AC3E}">
        <p14:creationId xmlns:p14="http://schemas.microsoft.com/office/powerpoint/2010/main" val="323305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14</a:t>
            </a:fld>
            <a:endParaRPr lang="en-US"/>
          </a:p>
        </p:txBody>
      </p:sp>
    </p:spTree>
    <p:extLst>
      <p:ext uri="{BB962C8B-B14F-4D97-AF65-F5344CB8AC3E}">
        <p14:creationId xmlns:p14="http://schemas.microsoft.com/office/powerpoint/2010/main" val="197787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u="sng" dirty="0">
                <a:solidFill>
                  <a:schemeClr val="bg1"/>
                </a:solidFill>
                <a:latin typeface="Arial" panose="020B0604020202020204" pitchFamily="34" charset="0"/>
                <a:cs typeface="Arial" panose="020B0604020202020204" pitchFamily="34" charset="0"/>
              </a:rPr>
              <a:t>VI KOMMER VISA  POLITIKER SOM  BRYR SIG:</a:t>
            </a:r>
          </a:p>
          <a:p>
            <a:pPr fontAlgn="base"/>
            <a:r>
              <a:rPr lang="sv-SE" sz="1200" b="0" i="0" kern="1200" dirty="0">
                <a:solidFill>
                  <a:schemeClr val="tx1"/>
                </a:solidFill>
                <a:effectLst/>
                <a:latin typeface="+mn-lt"/>
                <a:ea typeface="+mn-ea"/>
                <a:cs typeface="+mn-cs"/>
              </a:rPr>
              <a:t>Vi har många kandidater ute i landet till olika politiska uppdrag. På bilden ser vi 8 av de många riksdagskandidater vi har från våra förbund, som kandiderar till riksdagen för att slåss för våra frågor. </a:t>
            </a:r>
          </a:p>
        </p:txBody>
      </p:sp>
      <p:sp>
        <p:nvSpPr>
          <p:cNvPr id="4" name="Platshållare för bildnummer 3"/>
          <p:cNvSpPr>
            <a:spLocks noGrp="1"/>
          </p:cNvSpPr>
          <p:nvPr>
            <p:ph type="sldNum" sz="quarter" idx="10"/>
          </p:nvPr>
        </p:nvSpPr>
        <p:spPr/>
        <p:txBody>
          <a:bodyPr/>
          <a:lstStyle/>
          <a:p>
            <a:fld id="{9B5593C7-D097-4C16-86F3-8376EF16C5E3}" type="slidenum">
              <a:rPr lang="en-US" smtClean="0"/>
              <a:t>15</a:t>
            </a:fld>
            <a:endParaRPr lang="en-US"/>
          </a:p>
        </p:txBody>
      </p:sp>
    </p:spTree>
    <p:extLst>
      <p:ext uri="{BB962C8B-B14F-4D97-AF65-F5344CB8AC3E}">
        <p14:creationId xmlns:p14="http://schemas.microsoft.com/office/powerpoint/2010/main" val="312136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en-US" sz="1200" b="1" i="0" u="none" strike="noStrike" cap="none" normalizeH="0" baseline="0" dirty="0">
                <a:ln>
                  <a:noFill/>
                </a:ln>
                <a:solidFill>
                  <a:schemeClr val="bg1"/>
                </a:solidFill>
                <a:effectLst/>
                <a:latin typeface="Arial" panose="020B0604020202020204" pitchFamily="34" charset="0"/>
              </a:rPr>
              <a:t>MÅLET FÖR VALRÖRELSEN:</a:t>
            </a:r>
            <a:br>
              <a:rPr kumimoji="0" lang="sv-SE" altLang="en-US" sz="1200" b="1" i="0" u="none" strike="noStrike" cap="none" normalizeH="0" baseline="0" dirty="0">
                <a:ln>
                  <a:noFill/>
                </a:ln>
                <a:solidFill>
                  <a:schemeClr val="bg1"/>
                </a:solidFill>
                <a:effectLst/>
                <a:latin typeface="Arial" panose="020B0604020202020204" pitchFamily="34" charset="0"/>
              </a:rPr>
            </a:br>
            <a:r>
              <a:rPr kumimoji="0" lang="sv-SE" altLang="en-US" sz="1200" b="1" i="0" u="none" strike="noStrike" cap="none" normalizeH="0" baseline="0" dirty="0">
                <a:ln>
                  <a:noFill/>
                </a:ln>
                <a:solidFill>
                  <a:schemeClr val="bg1"/>
                </a:solidFill>
                <a:effectLst/>
                <a:latin typeface="Arial" panose="020B0604020202020204" pitchFamily="34" charset="0"/>
              </a:rPr>
              <a:t>100 000 SAMTAL INOM 6F</a:t>
            </a: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endParaRPr kumimoji="0" lang="en-US" altLang="en-US" sz="1050" b="0" i="0" u="none" strike="noStrike" cap="none" normalizeH="0" baseline="0" dirty="0">
              <a:ln>
                <a:noFill/>
              </a:ln>
              <a:solidFill>
                <a:schemeClr val="tx1"/>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16</a:t>
            </a:fld>
            <a:endParaRPr lang="en-US"/>
          </a:p>
        </p:txBody>
      </p:sp>
    </p:spTree>
    <p:extLst>
      <p:ext uri="{BB962C8B-B14F-4D97-AF65-F5344CB8AC3E}">
        <p14:creationId xmlns:p14="http://schemas.microsoft.com/office/powerpoint/2010/main" val="2978354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kern="1200" dirty="0">
                <a:solidFill>
                  <a:schemeClr val="tx1"/>
                </a:solidFill>
                <a:effectLst/>
                <a:latin typeface="+mn-lt"/>
                <a:ea typeface="+mn-ea"/>
                <a:cs typeface="+mn-cs"/>
              </a:rPr>
              <a:t>Praktiskt </a:t>
            </a:r>
            <a:r>
              <a:rPr lang="sv-SE" sz="1200" b="0" i="0" kern="1200">
                <a:solidFill>
                  <a:schemeClr val="tx1"/>
                </a:solidFill>
                <a:effectLst/>
                <a:latin typeface="+mn-lt"/>
                <a:ea typeface="+mn-ea"/>
                <a:cs typeface="+mn-cs"/>
              </a:rPr>
              <a:t>om valkampanjen. </a:t>
            </a: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9B5593C7-D097-4C16-86F3-8376EF16C5E3}" type="slidenum">
              <a:rPr lang="en-US" smtClean="0"/>
              <a:t>17</a:t>
            </a:fld>
            <a:endParaRPr lang="en-US"/>
          </a:p>
        </p:txBody>
      </p:sp>
    </p:spTree>
    <p:extLst>
      <p:ext uri="{BB962C8B-B14F-4D97-AF65-F5344CB8AC3E}">
        <p14:creationId xmlns:p14="http://schemas.microsoft.com/office/powerpoint/2010/main" val="108005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rPr>
              <a:t>Många lyfte arbetsmarknadsfrågorna, så som krav på schysst konkurrens, avskaffandet av otrygga anställningar och krav på att stat och kommun ska upphandla seriösa företag med kollektivavtalsenliga löner</a:t>
            </a:r>
            <a:br>
              <a:rPr lang="sv-SE" dirty="0">
                <a:effectLst/>
              </a:rPr>
            </a:br>
            <a:endParaRPr lang="sv-S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rPr>
              <a:t>Våra krav:</a:t>
            </a:r>
            <a:br>
              <a:rPr lang="sv-SE" dirty="0">
                <a:effectLst/>
              </a:rPr>
            </a:br>
            <a:r>
              <a:rPr lang="sv-SE" dirty="0">
                <a:effectLst/>
              </a:rPr>
              <a:t>Stärk anställningsskyddet – skrota otrygga anställningar</a:t>
            </a:r>
          </a:p>
          <a:p>
            <a:r>
              <a:rPr lang="sv-SE" dirty="0">
                <a:effectLst/>
              </a:rPr>
              <a:t>Svenska kollektivavtal på svensk arbetsmarknad, fortsätt utveckla upphandlingen </a:t>
            </a:r>
          </a:p>
          <a:p>
            <a:r>
              <a:rPr lang="sv-SE" dirty="0">
                <a:effectLst/>
              </a:rPr>
              <a:t>Trygghet under arbetstid - Mer resurser till arbetsmiljöverket och myndighetssamverkan</a:t>
            </a:r>
          </a:p>
        </p:txBody>
      </p:sp>
      <p:sp>
        <p:nvSpPr>
          <p:cNvPr id="4" name="Platshållare för bildnummer 3"/>
          <p:cNvSpPr>
            <a:spLocks noGrp="1"/>
          </p:cNvSpPr>
          <p:nvPr>
            <p:ph type="sldNum" sz="quarter" idx="10"/>
          </p:nvPr>
        </p:nvSpPr>
        <p:spPr/>
        <p:txBody>
          <a:bodyPr/>
          <a:lstStyle/>
          <a:p>
            <a:fld id="{9B5593C7-D097-4C16-86F3-8376EF16C5E3}" type="slidenum">
              <a:rPr lang="en-US" smtClean="0"/>
              <a:t>3</a:t>
            </a:fld>
            <a:endParaRPr lang="en-US"/>
          </a:p>
        </p:txBody>
      </p:sp>
    </p:spTree>
    <p:extLst>
      <p:ext uri="{BB962C8B-B14F-4D97-AF65-F5344CB8AC3E}">
        <p14:creationId xmlns:p14="http://schemas.microsoft.com/office/powerpoint/2010/main" val="213604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rPr>
              <a:t>Många lyfte frågor kring välfärden, att riskkapitalisterna måste ut ur skolan och äldreomsorgen. Att sjukvården måste hålla ihop så att vi behandlas lika, oavsett storleken på vår plånbok.</a:t>
            </a:r>
          </a:p>
          <a:p>
            <a:r>
              <a:rPr lang="sv-SE" dirty="0">
                <a:effectLst/>
              </a:rPr>
              <a:t/>
            </a:r>
            <a:br>
              <a:rPr lang="sv-SE" dirty="0">
                <a:effectLst/>
              </a:rPr>
            </a:br>
            <a:r>
              <a:rPr lang="sv-SE" dirty="0">
                <a:effectLst/>
              </a:rPr>
              <a:t>Våra krav:</a:t>
            </a:r>
          </a:p>
          <a:p>
            <a:r>
              <a:rPr lang="sv-SE" dirty="0">
                <a:effectLst/>
              </a:rPr>
              <a:t>70 miljarder i välfärdssatsning - utan riskkapitalbolag</a:t>
            </a:r>
          </a:p>
          <a:p>
            <a:r>
              <a:rPr lang="sv-SE" dirty="0">
                <a:effectLst/>
              </a:rPr>
              <a:t>En bättre sjukförsäkring</a:t>
            </a:r>
          </a:p>
          <a:p>
            <a:r>
              <a:rPr lang="sv-SE" dirty="0">
                <a:effectLst/>
              </a:rPr>
              <a:t>Trygghet mellan jobb – en arbetslöshetsförsäkring som håller</a:t>
            </a:r>
          </a:p>
        </p:txBody>
      </p:sp>
      <p:sp>
        <p:nvSpPr>
          <p:cNvPr id="4" name="Platshållare för bildnummer 3"/>
          <p:cNvSpPr>
            <a:spLocks noGrp="1"/>
          </p:cNvSpPr>
          <p:nvPr>
            <p:ph type="sldNum" sz="quarter" idx="10"/>
          </p:nvPr>
        </p:nvSpPr>
        <p:spPr/>
        <p:txBody>
          <a:bodyPr/>
          <a:lstStyle/>
          <a:p>
            <a:fld id="{9B5593C7-D097-4C16-86F3-8376EF16C5E3}" type="slidenum">
              <a:rPr lang="en-US" smtClean="0"/>
              <a:t>4</a:t>
            </a:fld>
            <a:endParaRPr lang="en-US"/>
          </a:p>
        </p:txBody>
      </p:sp>
    </p:spTree>
    <p:extLst>
      <p:ext uri="{BB962C8B-B14F-4D97-AF65-F5344CB8AC3E}">
        <p14:creationId xmlns:p14="http://schemas.microsoft.com/office/powerpoint/2010/main" val="282730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rPr>
              <a:t>Det tredje stora området som lyftes var jobben. Vi måste bygga bort bostadsbristen, rusta järnväg och hamnar för att pressa tillbaka arbetslösheten och få fart på ett växande Sverige.  </a:t>
            </a:r>
          </a:p>
          <a:p>
            <a:endParaRPr lang="sv-S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rPr>
              <a:t>Våra krav:</a:t>
            </a:r>
          </a:p>
          <a:p>
            <a:r>
              <a:rPr lang="sv-SE" dirty="0"/>
              <a:t>Ökad möjlighet till kompetensutveckling genom arbetslivet</a:t>
            </a:r>
          </a:p>
          <a:p>
            <a:r>
              <a:rPr lang="sv-SE" dirty="0"/>
              <a:t>Bostäder för vanligt folk - Utveckla investeringsstödet för hyresrätter</a:t>
            </a:r>
          </a:p>
          <a:p>
            <a:r>
              <a:rPr lang="sv-SE" dirty="0"/>
              <a:t>Satsningar på grönare trafik – Mer satsningar på infrastruktur och snabbtåg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chemeClr val="bg1"/>
                </a:solidFill>
                <a:latin typeface="Arial" panose="020B0604020202020204" pitchFamily="34" charset="0"/>
                <a:cs typeface="Arial" panose="020B0604020202020204" pitchFamily="34" charset="0"/>
              </a:rPr>
              <a:t>Vi bär nu med oss, och förvaltar förtroendet vi fått av medlemmarna att driva dessa frågor vidare.</a:t>
            </a:r>
          </a:p>
          <a:p>
            <a:endParaRPr lang="en-US"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5</a:t>
            </a:fld>
            <a:endParaRPr lang="en-US"/>
          </a:p>
        </p:txBody>
      </p:sp>
    </p:spTree>
    <p:extLst>
      <p:ext uri="{BB962C8B-B14F-4D97-AF65-F5344CB8AC3E}">
        <p14:creationId xmlns:p14="http://schemas.microsoft.com/office/powerpoint/2010/main" val="3117139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kumimoji="0" lang="sv-SE" altLang="en-US" sz="1200" b="1" i="0" u="none" strike="noStrike" cap="none" normalizeH="0" baseline="0" dirty="0">
                <a:ln>
                  <a:noFill/>
                </a:ln>
                <a:solidFill>
                  <a:schemeClr val="bg1"/>
                </a:solidFill>
                <a:effectLst/>
                <a:latin typeface="Arial" panose="020B0604020202020204" pitchFamily="34" charset="0"/>
              </a:rPr>
              <a:t>VÅRA MEDLEMMAR BYGGER, MÅLAR, ANLÄGGER, PUTSAR, STÄDAR, KOPPLAR, KÖR, STYR, DAMMAR OCH LAGAR </a:t>
            </a:r>
            <a:r>
              <a:rPr kumimoji="0" lang="sv-SE" altLang="en-US" sz="3200" b="1" i="0" u="none" strike="noStrike" cap="none" normalizeH="0" baseline="0" dirty="0">
                <a:ln>
                  <a:noFill/>
                </a:ln>
                <a:solidFill>
                  <a:schemeClr val="bg1"/>
                </a:solidFill>
                <a:effectLst/>
                <a:latin typeface="Arial" panose="020B0604020202020204" pitchFamily="34" charset="0"/>
              </a:rPr>
              <a:t>SVERIGE. </a:t>
            </a:r>
            <a:endParaRPr lang="en-US"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6</a:t>
            </a:fld>
            <a:endParaRPr lang="en-US"/>
          </a:p>
        </p:txBody>
      </p:sp>
    </p:spTree>
    <p:extLst>
      <p:ext uri="{BB962C8B-B14F-4D97-AF65-F5344CB8AC3E}">
        <p14:creationId xmlns:p14="http://schemas.microsoft.com/office/powerpoint/2010/main" val="401809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rPr>
              <a:t>Det är vanligt folk, som lever i den riktiga världen. När välfärden inte håller måttet, när arbetsmiljöverket inte kommer, när bussen är försenad är det ofta dem som drabbas.  </a:t>
            </a:r>
          </a:p>
          <a:p>
            <a:endParaRPr lang="sv-SE" dirty="0">
              <a:effectLst/>
            </a:endParaRPr>
          </a:p>
          <a:p>
            <a:r>
              <a:rPr lang="sv-SE" dirty="0">
                <a:effectLst/>
              </a:rPr>
              <a:t>Sverige är ett unikt och starkt välfärdsland. Vi är stolta över det gemensamma som vi byggt upp över generationer, det som våra medlemmar idag förvaltar genom sitt arbete.</a:t>
            </a:r>
            <a:endParaRPr lang="en-US"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7</a:t>
            </a:fld>
            <a:endParaRPr lang="en-US"/>
          </a:p>
        </p:txBody>
      </p:sp>
    </p:spTree>
    <p:extLst>
      <p:ext uri="{BB962C8B-B14F-4D97-AF65-F5344CB8AC3E}">
        <p14:creationId xmlns:p14="http://schemas.microsoft.com/office/powerpoint/2010/main" val="28352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kumimoji="0" lang="sv-SE" altLang="en-US" sz="1200" b="1" i="0" u="none" strike="noStrike" cap="none" normalizeH="0" baseline="0" dirty="0">
                <a:ln>
                  <a:noFill/>
                </a:ln>
                <a:solidFill>
                  <a:schemeClr val="bg1"/>
                </a:solidFill>
                <a:effectLst/>
                <a:latin typeface="Arial" panose="020B0604020202020204" pitchFamily="34" charset="0"/>
              </a:rPr>
              <a:t>VALET 2018 HANDLAR DÄRFÖR OM VILKET PARTI SOM FÖRMÅR ATT BÄST LYSSNA PÅ </a:t>
            </a:r>
            <a:r>
              <a:rPr lang="sv-SE" altLang="en-US" sz="1200" b="1" dirty="0">
                <a:solidFill>
                  <a:schemeClr val="bg1"/>
                </a:solidFill>
                <a:latin typeface="Arial" panose="020B0604020202020204" pitchFamily="34" charset="0"/>
              </a:rPr>
              <a:t>VÅRA</a:t>
            </a:r>
            <a:r>
              <a:rPr kumimoji="0" lang="sv-SE" altLang="en-US" sz="1200" b="1" i="0" u="none" strike="noStrike" cap="none" normalizeH="0" baseline="0" dirty="0">
                <a:ln>
                  <a:noFill/>
                </a:ln>
                <a:solidFill>
                  <a:schemeClr val="bg1"/>
                </a:solidFill>
                <a:effectLst/>
                <a:latin typeface="Arial" panose="020B0604020202020204" pitchFamily="34" charset="0"/>
              </a:rPr>
              <a:t> KRAV OCH FÖRSTÅR </a:t>
            </a:r>
            <a:r>
              <a:rPr lang="sv-SE" altLang="en-US" sz="1200" b="1" dirty="0">
                <a:solidFill>
                  <a:schemeClr val="bg1"/>
                </a:solidFill>
                <a:latin typeface="Arial" panose="020B0604020202020204" pitchFamily="34" charset="0"/>
              </a:rPr>
              <a:t>VÅR</a:t>
            </a:r>
            <a:r>
              <a:rPr kumimoji="0" lang="sv-SE" altLang="en-US" sz="1200" b="1" i="0" u="none" strike="noStrike" cap="none" normalizeH="0" baseline="0" dirty="0">
                <a:ln>
                  <a:noFill/>
                </a:ln>
                <a:solidFill>
                  <a:schemeClr val="bg1"/>
                </a:solidFill>
                <a:effectLst/>
                <a:latin typeface="Arial" panose="020B0604020202020204" pitchFamily="34" charset="0"/>
              </a:rPr>
              <a:t> VERKLIGHET.</a:t>
            </a:r>
            <a:endParaRPr lang="sv-SE"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8</a:t>
            </a:fld>
            <a:endParaRPr lang="en-US"/>
          </a:p>
        </p:txBody>
      </p:sp>
    </p:spTree>
    <p:extLst>
      <p:ext uri="{BB962C8B-B14F-4D97-AF65-F5344CB8AC3E}">
        <p14:creationId xmlns:p14="http://schemas.microsoft.com/office/powerpoint/2010/main" val="194325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solidFill>
                  <a:schemeClr val="bg1"/>
                </a:solidFill>
                <a:effectLst/>
                <a:latin typeface="Arial" panose="020B0604020202020204" pitchFamily="34" charset="0"/>
                <a:cs typeface="Arial" panose="020B0604020202020204" pitchFamily="34" charset="0"/>
              </a:rPr>
              <a:t>Alltså, </a:t>
            </a:r>
            <a:r>
              <a:rPr lang="sv-SE" b="1" u="sng" dirty="0">
                <a:solidFill>
                  <a:schemeClr val="bg1"/>
                </a:solidFill>
                <a:effectLst/>
                <a:latin typeface="Arial" panose="020B0604020202020204" pitchFamily="34" charset="0"/>
                <a:cs typeface="Arial" panose="020B0604020202020204" pitchFamily="34" charset="0"/>
              </a:rPr>
              <a:t>Vem f*n som bryr sig</a:t>
            </a:r>
            <a:endParaRPr lang="en-US"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9</a:t>
            </a:fld>
            <a:endParaRPr lang="en-US"/>
          </a:p>
        </p:txBody>
      </p:sp>
    </p:spTree>
    <p:extLst>
      <p:ext uri="{BB962C8B-B14F-4D97-AF65-F5344CB8AC3E}">
        <p14:creationId xmlns:p14="http://schemas.microsoft.com/office/powerpoint/2010/main" val="4032513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9B5593C7-D097-4C16-86F3-8376EF16C5E3}" type="slidenum">
              <a:rPr lang="en-US" smtClean="0"/>
              <a:t>10</a:t>
            </a:fld>
            <a:endParaRPr lang="en-US"/>
          </a:p>
        </p:txBody>
      </p:sp>
    </p:spTree>
    <p:extLst>
      <p:ext uri="{BB962C8B-B14F-4D97-AF65-F5344CB8AC3E}">
        <p14:creationId xmlns:p14="http://schemas.microsoft.com/office/powerpoint/2010/main" val="36685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A4B15F6-8441-4E4D-8966-4958F2A2AD8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xmlns="" id="{383CAC15-43AC-43CE-A6CB-67E84DDD0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xmlns="" id="{F191F9E8-C7A9-4F22-BB9E-D03BFC7DD450}"/>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5" name="Platshållare för sidfot 4">
            <a:extLst>
              <a:ext uri="{FF2B5EF4-FFF2-40B4-BE49-F238E27FC236}">
                <a16:creationId xmlns:a16="http://schemas.microsoft.com/office/drawing/2014/main" xmlns="" id="{2878F101-04D2-4C30-8414-9297687FEA56}"/>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xmlns="" id="{011C9500-ED0D-4D18-AF9C-1B593C8DA4DD}"/>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3803413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5F85A1A-8B40-4890-B70E-B1A6B7F3C675}"/>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xmlns="" id="{94659C04-16BE-4F89-8FB8-AEB59BA33F17}"/>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xmlns="" id="{6B1BCC75-AB21-4EAE-A3E0-399024B1DFC6}"/>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5" name="Platshållare för sidfot 4">
            <a:extLst>
              <a:ext uri="{FF2B5EF4-FFF2-40B4-BE49-F238E27FC236}">
                <a16:creationId xmlns:a16="http://schemas.microsoft.com/office/drawing/2014/main" xmlns="" id="{A6F117E3-6410-4382-BED6-AAAEE7D5EAE9}"/>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xmlns="" id="{0E5AC5A1-7881-41BE-906F-71908AAB4103}"/>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286812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xmlns="" id="{492CE8BE-D600-47EE-A9A7-4254B046537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xmlns="" id="{36310BEC-F3A6-4BC0-9DFC-025354481A9E}"/>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xmlns="" id="{F4FE9A27-3581-49E9-92F3-117CEA6EF726}"/>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5" name="Platshållare för sidfot 4">
            <a:extLst>
              <a:ext uri="{FF2B5EF4-FFF2-40B4-BE49-F238E27FC236}">
                <a16:creationId xmlns:a16="http://schemas.microsoft.com/office/drawing/2014/main" xmlns="" id="{70AE12B0-00FD-43B8-A55A-27D039062838}"/>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xmlns="" id="{513B4A87-F358-4032-BB74-13B9287BAEDF}"/>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1771299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FB9FAEA-40CB-4D37-8D87-7D60FED04B8D}"/>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xmlns="" id="{829F3DDF-6294-4ABD-9B41-6926027573DF}"/>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xmlns="" id="{B952FFE7-6745-4CEF-BA24-DA3DF0DC1D7A}"/>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5" name="Platshållare för sidfot 4">
            <a:extLst>
              <a:ext uri="{FF2B5EF4-FFF2-40B4-BE49-F238E27FC236}">
                <a16:creationId xmlns:a16="http://schemas.microsoft.com/office/drawing/2014/main" xmlns="" id="{B79A16C9-FD52-425F-A96A-D58BB23F81B5}"/>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xmlns="" id="{AEC27D60-CF02-42DE-A864-93D412A98B10}"/>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30259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8297B22-C234-4369-8337-F733B53322D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xmlns="" id="{6942908F-99C7-459E-A432-7D5EB8FE6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xmlns="" id="{7CE38AF7-EC0D-4F5D-8635-70912A02AA74}"/>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5" name="Platshållare för sidfot 4">
            <a:extLst>
              <a:ext uri="{FF2B5EF4-FFF2-40B4-BE49-F238E27FC236}">
                <a16:creationId xmlns:a16="http://schemas.microsoft.com/office/drawing/2014/main" xmlns="" id="{EBE0FFE4-5F8C-467F-A6C6-184479FEF318}"/>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xmlns="" id="{C7E1ABA1-641C-49FE-9F21-11F5DADE75D6}"/>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395614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93FB777-6F8F-40AF-BFA7-806BC9A2C476}"/>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xmlns="" id="{DC16DF24-3F4E-43E2-BC60-FD0B4EA551B9}"/>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xmlns="" id="{5A33A1C7-2A8A-43A7-9E50-1DF76102FCCA}"/>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xmlns="" id="{33618BD9-19C9-4465-96E5-FB259560B84F}"/>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6" name="Platshållare för sidfot 5">
            <a:extLst>
              <a:ext uri="{FF2B5EF4-FFF2-40B4-BE49-F238E27FC236}">
                <a16:creationId xmlns:a16="http://schemas.microsoft.com/office/drawing/2014/main" xmlns="" id="{5405AF87-E0F1-4A6C-9007-3AC29C5DB811}"/>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xmlns="" id="{89B8E469-9F07-49B0-BE5A-CC3C32778727}"/>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99188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B0714876-CBDD-4CB6-BF53-DE260F86538C}"/>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xmlns="" id="{0F260AA1-472F-4116-9075-380C9F0AC5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xmlns="" id="{6CA94475-380D-40FD-B8C9-8D3DA9171855}"/>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xmlns="" id="{6BBE1663-CFEC-4A8A-8334-F65E431233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xmlns="" id="{D6DCC057-D143-45AA-9B3C-843D33F4A423}"/>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xmlns="" id="{1524DC28-6AF4-4B74-B789-62CCEC222FE8}"/>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8" name="Platshållare för sidfot 7">
            <a:extLst>
              <a:ext uri="{FF2B5EF4-FFF2-40B4-BE49-F238E27FC236}">
                <a16:creationId xmlns:a16="http://schemas.microsoft.com/office/drawing/2014/main" xmlns="" id="{8065CF22-FF4B-4032-9168-AA9C17413B60}"/>
              </a:ext>
            </a:extLst>
          </p:cNvPr>
          <p:cNvSpPr>
            <a:spLocks noGrp="1"/>
          </p:cNvSpPr>
          <p:nvPr>
            <p:ph type="ftr" sz="quarter" idx="11"/>
          </p:nvPr>
        </p:nvSpPr>
        <p:spPr/>
        <p:txBody>
          <a:bodyPr/>
          <a:lstStyle/>
          <a:p>
            <a:endParaRPr lang="en-US"/>
          </a:p>
        </p:txBody>
      </p:sp>
      <p:sp>
        <p:nvSpPr>
          <p:cNvPr id="9" name="Platshållare för bildnummer 8">
            <a:extLst>
              <a:ext uri="{FF2B5EF4-FFF2-40B4-BE49-F238E27FC236}">
                <a16:creationId xmlns:a16="http://schemas.microsoft.com/office/drawing/2014/main" xmlns="" id="{72000CB1-1B96-4C3F-8308-EA8969F8D8FC}"/>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383708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CCDC8D0-2725-4D42-87C5-D23FB2F803ED}"/>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xmlns="" id="{BD4E2B8F-A8AC-4EA8-A686-440F98BA509B}"/>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4" name="Platshållare för sidfot 3">
            <a:extLst>
              <a:ext uri="{FF2B5EF4-FFF2-40B4-BE49-F238E27FC236}">
                <a16:creationId xmlns:a16="http://schemas.microsoft.com/office/drawing/2014/main" xmlns="" id="{83F93224-705F-446B-9951-F8BCF8A104AE}"/>
              </a:ext>
            </a:extLst>
          </p:cNvPr>
          <p:cNvSpPr>
            <a:spLocks noGrp="1"/>
          </p:cNvSpPr>
          <p:nvPr>
            <p:ph type="ftr" sz="quarter" idx="11"/>
          </p:nvPr>
        </p:nvSpPr>
        <p:spPr/>
        <p:txBody>
          <a:bodyPr/>
          <a:lstStyle/>
          <a:p>
            <a:endParaRPr lang="en-US"/>
          </a:p>
        </p:txBody>
      </p:sp>
      <p:sp>
        <p:nvSpPr>
          <p:cNvPr id="5" name="Platshållare för bildnummer 4">
            <a:extLst>
              <a:ext uri="{FF2B5EF4-FFF2-40B4-BE49-F238E27FC236}">
                <a16:creationId xmlns:a16="http://schemas.microsoft.com/office/drawing/2014/main" xmlns="" id="{AD15455B-FB05-4C28-A128-E7CCE8B1AF25}"/>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405996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xmlns="" id="{0C55DF5B-BD48-4E59-91C7-4502DC9DC46B}"/>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3" name="Platshållare för sidfot 2">
            <a:extLst>
              <a:ext uri="{FF2B5EF4-FFF2-40B4-BE49-F238E27FC236}">
                <a16:creationId xmlns:a16="http://schemas.microsoft.com/office/drawing/2014/main" xmlns="" id="{73358529-A404-43AE-8500-0983CDDCB496}"/>
              </a:ext>
            </a:extLst>
          </p:cNvPr>
          <p:cNvSpPr>
            <a:spLocks noGrp="1"/>
          </p:cNvSpPr>
          <p:nvPr>
            <p:ph type="ftr" sz="quarter" idx="11"/>
          </p:nvPr>
        </p:nvSpPr>
        <p:spPr/>
        <p:txBody>
          <a:bodyPr/>
          <a:lstStyle/>
          <a:p>
            <a:endParaRPr lang="en-US"/>
          </a:p>
        </p:txBody>
      </p:sp>
      <p:sp>
        <p:nvSpPr>
          <p:cNvPr id="4" name="Platshållare för bildnummer 3">
            <a:extLst>
              <a:ext uri="{FF2B5EF4-FFF2-40B4-BE49-F238E27FC236}">
                <a16:creationId xmlns:a16="http://schemas.microsoft.com/office/drawing/2014/main" xmlns="" id="{927E6E7F-1986-458C-B9D3-6E1841F78A61}"/>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165643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26E7D46-F7A0-4467-A5EC-8B298DE9175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xmlns="" id="{0E838CD6-4D84-47D2-ABAA-1FD91C50C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xmlns="" id="{CCB7EEBA-D6A1-43D9-9897-3D1A58CFC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xmlns="" id="{706AC471-1BDD-46CF-BC98-CB82C0EAB115}"/>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6" name="Platshållare för sidfot 5">
            <a:extLst>
              <a:ext uri="{FF2B5EF4-FFF2-40B4-BE49-F238E27FC236}">
                <a16:creationId xmlns:a16="http://schemas.microsoft.com/office/drawing/2014/main" xmlns="" id="{0F0B674A-41F7-4E94-B3E6-E983294C57D0}"/>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xmlns="" id="{575E6AF0-15CD-45FA-9D49-FD513F17D292}"/>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365548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3A041F8-42BA-4074-905F-A06DE7552E8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bild 2">
            <a:extLst>
              <a:ext uri="{FF2B5EF4-FFF2-40B4-BE49-F238E27FC236}">
                <a16:creationId xmlns:a16="http://schemas.microsoft.com/office/drawing/2014/main" xmlns="" id="{7935E4A4-EE36-41BA-9D93-197B73179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a:extLst>
              <a:ext uri="{FF2B5EF4-FFF2-40B4-BE49-F238E27FC236}">
                <a16:creationId xmlns:a16="http://schemas.microsoft.com/office/drawing/2014/main" xmlns="" id="{59312984-9DF4-4EC3-8332-4A88F55B8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xmlns="" id="{4AD8F7AD-2364-4464-A178-7F64A28F465D}"/>
              </a:ext>
            </a:extLst>
          </p:cNvPr>
          <p:cNvSpPr>
            <a:spLocks noGrp="1"/>
          </p:cNvSpPr>
          <p:nvPr>
            <p:ph type="dt" sz="half" idx="10"/>
          </p:nvPr>
        </p:nvSpPr>
        <p:spPr/>
        <p:txBody>
          <a:bodyPr/>
          <a:lstStyle/>
          <a:p>
            <a:fld id="{0FF28162-C45C-4C24-B298-5E8E6BC3129D}" type="datetimeFigureOut">
              <a:rPr lang="en-US" smtClean="0"/>
              <a:t>3/1/2018</a:t>
            </a:fld>
            <a:endParaRPr lang="en-US"/>
          </a:p>
        </p:txBody>
      </p:sp>
      <p:sp>
        <p:nvSpPr>
          <p:cNvPr id="6" name="Platshållare för sidfot 5">
            <a:extLst>
              <a:ext uri="{FF2B5EF4-FFF2-40B4-BE49-F238E27FC236}">
                <a16:creationId xmlns:a16="http://schemas.microsoft.com/office/drawing/2014/main" xmlns="" id="{F191668F-41C9-46DC-AA44-94F9215808A9}"/>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xmlns="" id="{30CB2CD2-E80D-431E-9FDB-76CC95C5BE8A}"/>
              </a:ext>
            </a:extLst>
          </p:cNvPr>
          <p:cNvSpPr>
            <a:spLocks noGrp="1"/>
          </p:cNvSpPr>
          <p:nvPr>
            <p:ph type="sldNum" sz="quarter" idx="12"/>
          </p:nvPr>
        </p:nvSpPr>
        <p:spPr/>
        <p:txBody>
          <a:bodyPr/>
          <a:lstStyle/>
          <a:p>
            <a:fld id="{A8DAFF3A-1F11-4F5D-852B-372C7057FCCA}" type="slidenum">
              <a:rPr lang="en-US" smtClean="0"/>
              <a:t>‹#›</a:t>
            </a:fld>
            <a:endParaRPr lang="en-US"/>
          </a:p>
        </p:txBody>
      </p:sp>
    </p:spTree>
    <p:extLst>
      <p:ext uri="{BB962C8B-B14F-4D97-AF65-F5344CB8AC3E}">
        <p14:creationId xmlns:p14="http://schemas.microsoft.com/office/powerpoint/2010/main" val="122845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xmlns="" id="{2EEA09A0-2224-47F4-A3E2-535B142C5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xmlns="" id="{8E740586-E6DB-4175-ABBE-263B38858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xmlns="" id="{7C25368A-42BC-4B56-B965-3E0D94E76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28162-C45C-4C24-B298-5E8E6BC3129D}" type="datetimeFigureOut">
              <a:rPr lang="en-US" smtClean="0"/>
              <a:t>3/1/2018</a:t>
            </a:fld>
            <a:endParaRPr lang="en-US"/>
          </a:p>
        </p:txBody>
      </p:sp>
      <p:sp>
        <p:nvSpPr>
          <p:cNvPr id="5" name="Platshållare för sidfot 4">
            <a:extLst>
              <a:ext uri="{FF2B5EF4-FFF2-40B4-BE49-F238E27FC236}">
                <a16:creationId xmlns:a16="http://schemas.microsoft.com/office/drawing/2014/main" xmlns="" id="{418991FE-0CB7-43F8-9C60-58FF3A1E14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tshållare för bildnummer 5">
            <a:extLst>
              <a:ext uri="{FF2B5EF4-FFF2-40B4-BE49-F238E27FC236}">
                <a16:creationId xmlns:a16="http://schemas.microsoft.com/office/drawing/2014/main" xmlns="" id="{1C16A31D-7A78-496B-9990-046FD94FF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AFF3A-1F11-4F5D-852B-372C7057FCCA}" type="slidenum">
              <a:rPr lang="en-US" smtClean="0"/>
              <a:t>‹#›</a:t>
            </a:fld>
            <a:endParaRPr lang="en-US"/>
          </a:p>
        </p:txBody>
      </p:sp>
    </p:spTree>
    <p:extLst>
      <p:ext uri="{BB962C8B-B14F-4D97-AF65-F5344CB8AC3E}">
        <p14:creationId xmlns:p14="http://schemas.microsoft.com/office/powerpoint/2010/main" val="2569170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6f.se/politik/kampanjcentra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6f.se/politik/Kampanjcentral/vinna-val-utbildninge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träd, person, utomhus, personer&#10;&#10;Beskrivning genererad med mycket hög exakthet">
            <a:extLst>
              <a:ext uri="{FF2B5EF4-FFF2-40B4-BE49-F238E27FC236}">
                <a16:creationId xmlns:a16="http://schemas.microsoft.com/office/drawing/2014/main" xmlns="" id="{5F4F5705-A7D3-4A21-8E71-6A17B72033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Rektangel 5">
            <a:extLst>
              <a:ext uri="{FF2B5EF4-FFF2-40B4-BE49-F238E27FC236}">
                <a16:creationId xmlns:a16="http://schemas.microsoft.com/office/drawing/2014/main" xmlns="" id="{809714FE-536D-4F70-B0F1-462A167B765E}"/>
              </a:ext>
            </a:extLst>
          </p:cNvPr>
          <p:cNvSpPr/>
          <p:nvPr/>
        </p:nvSpPr>
        <p:spPr>
          <a:xfrm>
            <a:off x="1306284" y="4078468"/>
            <a:ext cx="9816738" cy="205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xmlns="" id="{E5ADE292-5471-4070-9B0B-6D06FFA370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20290" y="5231242"/>
            <a:ext cx="2577398" cy="565219"/>
          </a:xfrm>
          <a:prstGeom prst="rect">
            <a:avLst/>
          </a:prstGeom>
        </p:spPr>
      </p:pic>
      <p:pic>
        <p:nvPicPr>
          <p:cNvPr id="8" name="Bildobjekt 7" descr="En bild som visar objekt&#10;&#10;Beskrivning genererad med mycket hög exakthet">
            <a:extLst>
              <a:ext uri="{FF2B5EF4-FFF2-40B4-BE49-F238E27FC236}">
                <a16:creationId xmlns:a16="http://schemas.microsoft.com/office/drawing/2014/main" xmlns="" id="{4CFBDF3A-1D2A-40D6-BB02-1B7165E9445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87741" y="5310001"/>
            <a:ext cx="2927608" cy="592462"/>
          </a:xfrm>
          <a:prstGeom prst="rect">
            <a:avLst/>
          </a:prstGeom>
        </p:spPr>
      </p:pic>
      <p:pic>
        <p:nvPicPr>
          <p:cNvPr id="9" name="Bildobjekt 8">
            <a:extLst>
              <a:ext uri="{FF2B5EF4-FFF2-40B4-BE49-F238E27FC236}">
                <a16:creationId xmlns:a16="http://schemas.microsoft.com/office/drawing/2014/main" xmlns="" id="{E2EBAC0F-1470-4EBA-964C-30BBAF9C3A6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093013" y="4374068"/>
            <a:ext cx="2672195" cy="658696"/>
          </a:xfrm>
          <a:prstGeom prst="rect">
            <a:avLst/>
          </a:prstGeom>
        </p:spPr>
      </p:pic>
      <p:pic>
        <p:nvPicPr>
          <p:cNvPr id="10" name="Bildobjekt 9">
            <a:extLst>
              <a:ext uri="{FF2B5EF4-FFF2-40B4-BE49-F238E27FC236}">
                <a16:creationId xmlns:a16="http://schemas.microsoft.com/office/drawing/2014/main" xmlns="" id="{45AAEB40-9741-423F-9CB9-5F1202D7D5F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55917" y="4325349"/>
            <a:ext cx="2457521" cy="1026697"/>
          </a:xfrm>
          <a:prstGeom prst="rect">
            <a:avLst/>
          </a:prstGeom>
        </p:spPr>
      </p:pic>
      <p:pic>
        <p:nvPicPr>
          <p:cNvPr id="11" name="Bildobjekt 10">
            <a:extLst>
              <a:ext uri="{FF2B5EF4-FFF2-40B4-BE49-F238E27FC236}">
                <a16:creationId xmlns:a16="http://schemas.microsoft.com/office/drawing/2014/main" xmlns="" id="{7AC37716-FEF5-4AF8-BFD0-24FCFC8C317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651204" y="4267552"/>
            <a:ext cx="2132727" cy="1507093"/>
          </a:xfrm>
          <a:prstGeom prst="rect">
            <a:avLst/>
          </a:prstGeom>
        </p:spPr>
      </p:pic>
      <p:pic>
        <p:nvPicPr>
          <p:cNvPr id="12" name="Bildobjekt 11">
            <a:extLst>
              <a:ext uri="{FF2B5EF4-FFF2-40B4-BE49-F238E27FC236}">
                <a16:creationId xmlns:a16="http://schemas.microsoft.com/office/drawing/2014/main" xmlns="" id="{6E341222-727C-422F-8380-EB94DF7EB14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679185" y="2116101"/>
            <a:ext cx="6833630" cy="1362459"/>
          </a:xfrm>
          <a:prstGeom prst="rect">
            <a:avLst/>
          </a:prstGeom>
        </p:spPr>
      </p:pic>
    </p:spTree>
    <p:extLst>
      <p:ext uri="{BB962C8B-B14F-4D97-AF65-F5344CB8AC3E}">
        <p14:creationId xmlns:p14="http://schemas.microsoft.com/office/powerpoint/2010/main" val="72358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4346337-1A05-4FED-97EF-3AD086118D86}"/>
              </a:ext>
            </a:extLst>
          </p:cNvPr>
          <p:cNvSpPr>
            <a:spLocks noGrp="1"/>
          </p:cNvSpPr>
          <p:nvPr>
            <p:ph type="title"/>
          </p:nvPr>
        </p:nvSpPr>
        <p:spPr>
          <a:xfrm>
            <a:off x="838200" y="1156860"/>
            <a:ext cx="10515600" cy="1325563"/>
          </a:xfrm>
        </p:spPr>
        <p:txBody>
          <a:bodyPr>
            <a:normAutofit/>
          </a:bodyPr>
          <a:lstStyle/>
          <a:p>
            <a:r>
              <a:rPr lang="sv-SE" sz="6000" b="1" u="sng" dirty="0">
                <a:solidFill>
                  <a:srgbClr val="EF5F24"/>
                </a:solidFill>
                <a:effectLst/>
                <a:latin typeface="Arial" panose="020B0604020202020204" pitchFamily="34" charset="0"/>
                <a:cs typeface="Arial" panose="020B0604020202020204" pitchFamily="34" charset="0"/>
              </a:rPr>
              <a:t>Så, </a:t>
            </a:r>
            <a:endParaRPr lang="en-US" sz="6000" b="1" u="sng" dirty="0">
              <a:solidFill>
                <a:srgbClr val="EF5F24"/>
              </a:solidFill>
              <a:latin typeface="Arial" panose="020B0604020202020204" pitchFamily="34" charset="0"/>
              <a:cs typeface="Arial" panose="020B0604020202020204" pitchFamily="34" charset="0"/>
            </a:endParaRPr>
          </a:p>
        </p:txBody>
      </p:sp>
      <p:pic>
        <p:nvPicPr>
          <p:cNvPr id="7" name="Platshållare för innehåll 6" descr="En bild som visar clipart&#10;&#10;Beskrivning genererad med hög exakthet">
            <a:extLst>
              <a:ext uri="{FF2B5EF4-FFF2-40B4-BE49-F238E27FC236}">
                <a16:creationId xmlns:a16="http://schemas.microsoft.com/office/drawing/2014/main" xmlns="" id="{117DFD79-DA9C-4AE9-A288-AC9A7412FA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646764"/>
            <a:ext cx="10515600" cy="2734969"/>
          </a:xfrm>
        </p:spPr>
      </p:pic>
    </p:spTree>
    <p:extLst>
      <p:ext uri="{BB962C8B-B14F-4D97-AF65-F5344CB8AC3E}">
        <p14:creationId xmlns:p14="http://schemas.microsoft.com/office/powerpoint/2010/main" val="2893381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053B883-CD4E-49D2-8C63-65EF1DB9F413}"/>
              </a:ext>
            </a:extLst>
          </p:cNvPr>
          <p:cNvSpPr>
            <a:spLocks noGrp="1"/>
          </p:cNvSpPr>
          <p:nvPr>
            <p:ph type="title"/>
          </p:nvPr>
        </p:nvSpPr>
        <p:spPr>
          <a:xfrm>
            <a:off x="715539" y="478973"/>
            <a:ext cx="10515600" cy="1458119"/>
          </a:xfrm>
        </p:spPr>
        <p:txBody>
          <a:bodyPr>
            <a:normAutofit/>
          </a:bodyPr>
          <a:lstStyle/>
          <a:p>
            <a:r>
              <a:rPr lang="sv-SE" b="1" u="sng" dirty="0">
                <a:solidFill>
                  <a:schemeClr val="bg1"/>
                </a:solidFill>
                <a:latin typeface="Arial" panose="020B0604020202020204" pitchFamily="34" charset="0"/>
                <a:cs typeface="Arial" panose="020B0604020202020204" pitchFamily="34" charset="0"/>
              </a:rPr>
              <a:t>Hoten</a:t>
            </a:r>
            <a:r>
              <a:rPr lang="sv-SE" b="1" dirty="0">
                <a:solidFill>
                  <a:schemeClr val="bg1"/>
                </a:solidFill>
                <a:latin typeface="Arial" panose="020B0604020202020204" pitchFamily="34" charset="0"/>
                <a:cs typeface="Arial" panose="020B0604020202020204" pitchFamily="34" charset="0"/>
              </a:rPr>
              <a:t> mot </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kollektivavtalen</a:t>
            </a:r>
            <a:endParaRPr lang="en-US" b="1" dirty="0">
              <a:solidFill>
                <a:schemeClr val="bg1"/>
              </a:solidFill>
              <a:latin typeface="Arial" panose="020B0604020202020204" pitchFamily="34" charset="0"/>
              <a:cs typeface="Arial" panose="020B0604020202020204" pitchFamily="34" charset="0"/>
            </a:endParaRPr>
          </a:p>
        </p:txBody>
      </p:sp>
      <p:graphicFrame>
        <p:nvGraphicFramePr>
          <p:cNvPr id="4" name="Platshållare för innehåll 3">
            <a:extLst>
              <a:ext uri="{FF2B5EF4-FFF2-40B4-BE49-F238E27FC236}">
                <a16:creationId xmlns:a16="http://schemas.microsoft.com/office/drawing/2014/main" xmlns="" id="{B647EE79-9723-42DB-BDFD-A22BC04D88C1}"/>
              </a:ext>
            </a:extLst>
          </p:cNvPr>
          <p:cNvGraphicFramePr>
            <a:graphicFrameLocks/>
          </p:cNvGraphicFramePr>
          <p:nvPr>
            <p:extLst>
              <p:ext uri="{D42A27DB-BD31-4B8C-83A1-F6EECF244321}">
                <p14:modId xmlns:p14="http://schemas.microsoft.com/office/powerpoint/2010/main" val="2816487346"/>
              </p:ext>
            </p:extLst>
          </p:nvPr>
        </p:nvGraphicFramePr>
        <p:xfrm>
          <a:off x="3871835" y="1882288"/>
          <a:ext cx="7667538" cy="4197194"/>
        </p:xfrm>
        <a:graphic>
          <a:graphicData uri="http://schemas.openxmlformats.org/drawingml/2006/table">
            <a:tbl>
              <a:tblPr firstRow="1" bandRow="1">
                <a:tableStyleId>{5C22544A-7EE6-4342-B048-85BDC9FD1C3A}</a:tableStyleId>
              </a:tblPr>
              <a:tblGrid>
                <a:gridCol w="1644243">
                  <a:extLst>
                    <a:ext uri="{9D8B030D-6E8A-4147-A177-3AD203B41FA5}">
                      <a16:colId xmlns:a16="http://schemas.microsoft.com/office/drawing/2014/main" xmlns="" val="20000"/>
                    </a:ext>
                  </a:extLst>
                </a:gridCol>
                <a:gridCol w="1283516">
                  <a:extLst>
                    <a:ext uri="{9D8B030D-6E8A-4147-A177-3AD203B41FA5}">
                      <a16:colId xmlns:a16="http://schemas.microsoft.com/office/drawing/2014/main" xmlns="" val="20001"/>
                    </a:ext>
                  </a:extLst>
                </a:gridCol>
                <a:gridCol w="1224793">
                  <a:extLst>
                    <a:ext uri="{9D8B030D-6E8A-4147-A177-3AD203B41FA5}">
                      <a16:colId xmlns:a16="http://schemas.microsoft.com/office/drawing/2014/main" xmlns="" val="20002"/>
                    </a:ext>
                  </a:extLst>
                </a:gridCol>
                <a:gridCol w="1343763">
                  <a:extLst>
                    <a:ext uri="{9D8B030D-6E8A-4147-A177-3AD203B41FA5}">
                      <a16:colId xmlns:a16="http://schemas.microsoft.com/office/drawing/2014/main" xmlns="" val="20003"/>
                    </a:ext>
                  </a:extLst>
                </a:gridCol>
                <a:gridCol w="1139378">
                  <a:extLst>
                    <a:ext uri="{9D8B030D-6E8A-4147-A177-3AD203B41FA5}">
                      <a16:colId xmlns:a16="http://schemas.microsoft.com/office/drawing/2014/main" xmlns="" val="20004"/>
                    </a:ext>
                  </a:extLst>
                </a:gridCol>
                <a:gridCol w="1031845">
                  <a:extLst>
                    <a:ext uri="{9D8B030D-6E8A-4147-A177-3AD203B41FA5}">
                      <a16:colId xmlns:a16="http://schemas.microsoft.com/office/drawing/2014/main" xmlns="" val="20005"/>
                    </a:ext>
                  </a:extLst>
                </a:gridCol>
              </a:tblGrid>
              <a:tr h="888172">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ln>
                          <a:noFill/>
                        </a:ln>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sv-SE" dirty="0">
                        <a:ln>
                          <a:noFill/>
                        </a:ln>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sv-SE" dirty="0">
                        <a:ln>
                          <a:noFill/>
                        </a:ln>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sv-SE" dirty="0">
                        <a:ln>
                          <a:noFill/>
                        </a:ln>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sv-SE" dirty="0">
                        <a:ln>
                          <a:noFill/>
                        </a:ln>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0"/>
                  </a:ext>
                </a:extLst>
              </a:tr>
              <a:tr h="1078468">
                <a:tc>
                  <a:txBody>
                    <a:bodyPr/>
                    <a:lstStyle/>
                    <a:p>
                      <a:r>
                        <a:rPr lang="sv-SE" sz="1600" b="1"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Försvaga LAS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sv-SE" sz="160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115277">
                <a:tc>
                  <a:txBody>
                    <a:bodyPr/>
                    <a:lstStyle/>
                    <a:p>
                      <a:r>
                        <a:rPr lang="sv-SE" sz="1600" b="1"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Introduktions-anställningar</a:t>
                      </a:r>
                    </a:p>
                    <a:p>
                      <a:endParaRPr lang="sv-SE" sz="1600" b="1"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endParaRPr lang="sv-SE" sz="1600" b="1"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sv-SE" sz="160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115277">
                <a:tc>
                  <a:txBody>
                    <a:bodyPr/>
                    <a:lstStyle/>
                    <a:p>
                      <a:r>
                        <a:rPr lang="sv-SE" sz="1600" b="1"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Behåll vinster i välfärden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sv-SE" sz="160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sv-SE" sz="1600" dirty="0">
                        <a:ln>
                          <a:noFill/>
                        </a:ln>
                        <a:effectLst/>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pic>
        <p:nvPicPr>
          <p:cNvPr id="5" name="Bildobjekt 4">
            <a:extLst>
              <a:ext uri="{FF2B5EF4-FFF2-40B4-BE49-F238E27FC236}">
                <a16:creationId xmlns:a16="http://schemas.microsoft.com/office/drawing/2014/main" xmlns="" id="{E6DB0A04-DF89-408B-84E8-6FBB4B126B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77870" y="2021251"/>
            <a:ext cx="627734" cy="627734"/>
          </a:xfrm>
          <a:prstGeom prst="rect">
            <a:avLst/>
          </a:prstGeom>
        </p:spPr>
      </p:pic>
      <p:pic>
        <p:nvPicPr>
          <p:cNvPr id="6" name="Bildobjekt 5">
            <a:extLst>
              <a:ext uri="{FF2B5EF4-FFF2-40B4-BE49-F238E27FC236}">
                <a16:creationId xmlns:a16="http://schemas.microsoft.com/office/drawing/2014/main" xmlns="" id="{5FBC7EF9-B3AF-4974-9DFB-B1566077760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98626" y="2050024"/>
            <a:ext cx="1122987" cy="471655"/>
          </a:xfrm>
          <a:prstGeom prst="rect">
            <a:avLst/>
          </a:prstGeom>
        </p:spPr>
      </p:pic>
      <p:pic>
        <p:nvPicPr>
          <p:cNvPr id="7" name="Bildobjekt 6">
            <a:extLst>
              <a:ext uri="{FF2B5EF4-FFF2-40B4-BE49-F238E27FC236}">
                <a16:creationId xmlns:a16="http://schemas.microsoft.com/office/drawing/2014/main" xmlns="" id="{57A5642F-DC43-4EAD-89DB-D295DA9CC82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86389" y="1967836"/>
            <a:ext cx="901616" cy="734564"/>
          </a:xfrm>
          <a:prstGeom prst="rect">
            <a:avLst/>
          </a:prstGeom>
        </p:spPr>
      </p:pic>
      <p:pic>
        <p:nvPicPr>
          <p:cNvPr id="8" name="Bildobjekt 7">
            <a:extLst>
              <a:ext uri="{FF2B5EF4-FFF2-40B4-BE49-F238E27FC236}">
                <a16:creationId xmlns:a16="http://schemas.microsoft.com/office/drawing/2014/main" xmlns="" id="{753EE434-3456-441F-BCFA-3D95FEF94C3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614635" y="2028126"/>
            <a:ext cx="569015" cy="620859"/>
          </a:xfrm>
          <a:prstGeom prst="rect">
            <a:avLst/>
          </a:prstGeom>
        </p:spPr>
      </p:pic>
      <p:pic>
        <p:nvPicPr>
          <p:cNvPr id="9" name="Bildobjekt 8">
            <a:extLst>
              <a:ext uri="{FF2B5EF4-FFF2-40B4-BE49-F238E27FC236}">
                <a16:creationId xmlns:a16="http://schemas.microsoft.com/office/drawing/2014/main" xmlns="" id="{712F3DF5-C170-43B0-BF8A-5C139A0915A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614844" y="1980663"/>
            <a:ext cx="779641" cy="721737"/>
          </a:xfrm>
          <a:prstGeom prst="rect">
            <a:avLst/>
          </a:prstGeom>
        </p:spPr>
      </p:pic>
      <p:pic>
        <p:nvPicPr>
          <p:cNvPr id="10" name="Bildobjekt 9">
            <a:extLst>
              <a:ext uri="{FF2B5EF4-FFF2-40B4-BE49-F238E27FC236}">
                <a16:creationId xmlns:a16="http://schemas.microsoft.com/office/drawing/2014/main" xmlns="" id="{73115FBB-28A7-42D3-8C41-4F69754FDBF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850802" y="3008066"/>
            <a:ext cx="572790" cy="572790"/>
          </a:xfrm>
          <a:prstGeom prst="rect">
            <a:avLst/>
          </a:prstGeom>
        </p:spPr>
      </p:pic>
      <p:pic>
        <p:nvPicPr>
          <p:cNvPr id="11" name="Bildobjekt 10">
            <a:extLst>
              <a:ext uri="{FF2B5EF4-FFF2-40B4-BE49-F238E27FC236}">
                <a16:creationId xmlns:a16="http://schemas.microsoft.com/office/drawing/2014/main" xmlns="" id="{9C6AFB2D-78A2-4A49-9C09-74030876C64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850802" y="4085909"/>
            <a:ext cx="572790" cy="572790"/>
          </a:xfrm>
          <a:prstGeom prst="rect">
            <a:avLst/>
          </a:prstGeom>
        </p:spPr>
      </p:pic>
      <p:pic>
        <p:nvPicPr>
          <p:cNvPr id="12" name="Bildobjekt 11">
            <a:extLst>
              <a:ext uri="{FF2B5EF4-FFF2-40B4-BE49-F238E27FC236}">
                <a16:creationId xmlns:a16="http://schemas.microsoft.com/office/drawing/2014/main" xmlns="" id="{AA097DEB-DCBC-40DC-B8C6-2891EBCBE6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77870" y="3008066"/>
            <a:ext cx="572790" cy="572790"/>
          </a:xfrm>
          <a:prstGeom prst="rect">
            <a:avLst/>
          </a:prstGeom>
        </p:spPr>
      </p:pic>
      <p:pic>
        <p:nvPicPr>
          <p:cNvPr id="13" name="Bildobjekt 12">
            <a:extLst>
              <a:ext uri="{FF2B5EF4-FFF2-40B4-BE49-F238E27FC236}">
                <a16:creationId xmlns:a16="http://schemas.microsoft.com/office/drawing/2014/main" xmlns="" id="{5B1C7254-5F6D-4509-BE7E-8D248C1453C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77870" y="4085909"/>
            <a:ext cx="572790" cy="572790"/>
          </a:xfrm>
          <a:prstGeom prst="rect">
            <a:avLst/>
          </a:prstGeom>
        </p:spPr>
      </p:pic>
      <p:pic>
        <p:nvPicPr>
          <p:cNvPr id="14" name="Bildobjekt 13">
            <a:extLst>
              <a:ext uri="{FF2B5EF4-FFF2-40B4-BE49-F238E27FC236}">
                <a16:creationId xmlns:a16="http://schemas.microsoft.com/office/drawing/2014/main" xmlns="" id="{F1655C6C-4904-44FC-80C9-0A1DC4BA3CD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304938" y="3008066"/>
            <a:ext cx="572790" cy="572790"/>
          </a:xfrm>
          <a:prstGeom prst="rect">
            <a:avLst/>
          </a:prstGeom>
        </p:spPr>
      </p:pic>
      <p:pic>
        <p:nvPicPr>
          <p:cNvPr id="15" name="Bildobjekt 14">
            <a:extLst>
              <a:ext uri="{FF2B5EF4-FFF2-40B4-BE49-F238E27FC236}">
                <a16:creationId xmlns:a16="http://schemas.microsoft.com/office/drawing/2014/main" xmlns="" id="{681804D6-F75A-494F-B41C-1CF39ED03DA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304938" y="4085909"/>
            <a:ext cx="572790" cy="572790"/>
          </a:xfrm>
          <a:prstGeom prst="rect">
            <a:avLst/>
          </a:prstGeom>
        </p:spPr>
      </p:pic>
      <p:pic>
        <p:nvPicPr>
          <p:cNvPr id="16" name="Bildobjekt 15">
            <a:extLst>
              <a:ext uri="{FF2B5EF4-FFF2-40B4-BE49-F238E27FC236}">
                <a16:creationId xmlns:a16="http://schemas.microsoft.com/office/drawing/2014/main" xmlns="" id="{DA5CEAB0-27D1-465F-9BFC-AF48A75B1EF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532006" y="3008066"/>
            <a:ext cx="572790" cy="572790"/>
          </a:xfrm>
          <a:prstGeom prst="rect">
            <a:avLst/>
          </a:prstGeom>
        </p:spPr>
      </p:pic>
      <p:pic>
        <p:nvPicPr>
          <p:cNvPr id="17" name="Bildobjekt 16">
            <a:extLst>
              <a:ext uri="{FF2B5EF4-FFF2-40B4-BE49-F238E27FC236}">
                <a16:creationId xmlns:a16="http://schemas.microsoft.com/office/drawing/2014/main" xmlns="" id="{799822BA-50FA-4DFF-AF71-54CC3B24007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532006" y="4085909"/>
            <a:ext cx="572790" cy="572790"/>
          </a:xfrm>
          <a:prstGeom prst="rect">
            <a:avLst/>
          </a:prstGeom>
        </p:spPr>
      </p:pic>
      <p:pic>
        <p:nvPicPr>
          <p:cNvPr id="18" name="Bildobjekt 17">
            <a:extLst>
              <a:ext uri="{FF2B5EF4-FFF2-40B4-BE49-F238E27FC236}">
                <a16:creationId xmlns:a16="http://schemas.microsoft.com/office/drawing/2014/main" xmlns="" id="{C59ED637-0F9E-4A9D-99B9-EEF4DED353E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759074" y="3008066"/>
            <a:ext cx="572790" cy="572790"/>
          </a:xfrm>
          <a:prstGeom prst="rect">
            <a:avLst/>
          </a:prstGeom>
        </p:spPr>
      </p:pic>
      <p:pic>
        <p:nvPicPr>
          <p:cNvPr id="19" name="Bildobjekt 18">
            <a:extLst>
              <a:ext uri="{FF2B5EF4-FFF2-40B4-BE49-F238E27FC236}">
                <a16:creationId xmlns:a16="http://schemas.microsoft.com/office/drawing/2014/main" xmlns="" id="{C9E1C603-4A78-4264-90D7-D5CC1973E54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759074" y="4085909"/>
            <a:ext cx="572790" cy="572790"/>
          </a:xfrm>
          <a:prstGeom prst="rect">
            <a:avLst/>
          </a:prstGeom>
        </p:spPr>
      </p:pic>
      <p:pic>
        <p:nvPicPr>
          <p:cNvPr id="20" name="Bildobjekt 19">
            <a:extLst>
              <a:ext uri="{FF2B5EF4-FFF2-40B4-BE49-F238E27FC236}">
                <a16:creationId xmlns:a16="http://schemas.microsoft.com/office/drawing/2014/main" xmlns="" id="{D0F6C6B9-CAD8-4DB7-9593-664316DC218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850802" y="5172988"/>
            <a:ext cx="572790" cy="572790"/>
          </a:xfrm>
          <a:prstGeom prst="rect">
            <a:avLst/>
          </a:prstGeom>
        </p:spPr>
      </p:pic>
      <p:pic>
        <p:nvPicPr>
          <p:cNvPr id="21" name="Bildobjekt 20">
            <a:extLst>
              <a:ext uri="{FF2B5EF4-FFF2-40B4-BE49-F238E27FC236}">
                <a16:creationId xmlns:a16="http://schemas.microsoft.com/office/drawing/2014/main" xmlns="" id="{C68BA4EE-0AE0-4DFE-9639-A221EFFB363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77870" y="5172988"/>
            <a:ext cx="572790" cy="572790"/>
          </a:xfrm>
          <a:prstGeom prst="rect">
            <a:avLst/>
          </a:prstGeom>
        </p:spPr>
      </p:pic>
      <p:pic>
        <p:nvPicPr>
          <p:cNvPr id="22" name="Bildobjekt 21">
            <a:extLst>
              <a:ext uri="{FF2B5EF4-FFF2-40B4-BE49-F238E27FC236}">
                <a16:creationId xmlns:a16="http://schemas.microsoft.com/office/drawing/2014/main" xmlns="" id="{73CC882F-33B1-458A-BF6F-C47C2541831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304938" y="5172988"/>
            <a:ext cx="572790" cy="572790"/>
          </a:xfrm>
          <a:prstGeom prst="rect">
            <a:avLst/>
          </a:prstGeom>
        </p:spPr>
      </p:pic>
      <p:pic>
        <p:nvPicPr>
          <p:cNvPr id="23" name="Bildobjekt 22">
            <a:extLst>
              <a:ext uri="{FF2B5EF4-FFF2-40B4-BE49-F238E27FC236}">
                <a16:creationId xmlns:a16="http://schemas.microsoft.com/office/drawing/2014/main" xmlns="" id="{55F44F9C-16B4-4FDE-A4B8-45A5143F096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532006" y="5172988"/>
            <a:ext cx="572790" cy="572790"/>
          </a:xfrm>
          <a:prstGeom prst="rect">
            <a:avLst/>
          </a:prstGeom>
        </p:spPr>
      </p:pic>
      <p:pic>
        <p:nvPicPr>
          <p:cNvPr id="24" name="Bildobjekt 23">
            <a:extLst>
              <a:ext uri="{FF2B5EF4-FFF2-40B4-BE49-F238E27FC236}">
                <a16:creationId xmlns:a16="http://schemas.microsoft.com/office/drawing/2014/main" xmlns="" id="{1888EAC1-07E7-4513-B5C2-47B89CD8505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759074" y="5172988"/>
            <a:ext cx="572790" cy="572790"/>
          </a:xfrm>
          <a:prstGeom prst="rect">
            <a:avLst/>
          </a:prstGeom>
        </p:spPr>
      </p:pic>
      <p:cxnSp>
        <p:nvCxnSpPr>
          <p:cNvPr id="25" name="Rak koppling 24">
            <a:extLst>
              <a:ext uri="{FF2B5EF4-FFF2-40B4-BE49-F238E27FC236}">
                <a16:creationId xmlns:a16="http://schemas.microsoft.com/office/drawing/2014/main" xmlns="" id="{55E8277C-9117-47FB-9404-4A67A22C8DF7}"/>
              </a:ext>
            </a:extLst>
          </p:cNvPr>
          <p:cNvCxnSpPr/>
          <p:nvPr/>
        </p:nvCxnSpPr>
        <p:spPr>
          <a:xfrm>
            <a:off x="6752629" y="1875077"/>
            <a:ext cx="0" cy="417103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6" name="Rak koppling 25">
            <a:extLst>
              <a:ext uri="{FF2B5EF4-FFF2-40B4-BE49-F238E27FC236}">
                <a16:creationId xmlns:a16="http://schemas.microsoft.com/office/drawing/2014/main" xmlns="" id="{4F69E3A4-E247-4F73-8A4B-1A05DB2F1093}"/>
              </a:ext>
            </a:extLst>
          </p:cNvPr>
          <p:cNvCxnSpPr/>
          <p:nvPr/>
        </p:nvCxnSpPr>
        <p:spPr>
          <a:xfrm>
            <a:off x="7941675" y="1895449"/>
            <a:ext cx="0" cy="417103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7" name="Rak koppling 26">
            <a:extLst>
              <a:ext uri="{FF2B5EF4-FFF2-40B4-BE49-F238E27FC236}">
                <a16:creationId xmlns:a16="http://schemas.microsoft.com/office/drawing/2014/main" xmlns="" id="{C83D9E6B-E3D8-4471-AB7D-87347F6FA097}"/>
              </a:ext>
            </a:extLst>
          </p:cNvPr>
          <p:cNvCxnSpPr/>
          <p:nvPr/>
        </p:nvCxnSpPr>
        <p:spPr>
          <a:xfrm>
            <a:off x="9271710" y="1892966"/>
            <a:ext cx="0" cy="417103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8" name="Rak koppling 27">
            <a:extLst>
              <a:ext uri="{FF2B5EF4-FFF2-40B4-BE49-F238E27FC236}">
                <a16:creationId xmlns:a16="http://schemas.microsoft.com/office/drawing/2014/main" xmlns="" id="{CE68274E-C4B4-41C0-976B-C2DF8995980B}"/>
              </a:ext>
            </a:extLst>
          </p:cNvPr>
          <p:cNvCxnSpPr/>
          <p:nvPr/>
        </p:nvCxnSpPr>
        <p:spPr>
          <a:xfrm>
            <a:off x="10460756" y="1913338"/>
            <a:ext cx="0" cy="417103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1147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30047938-F104-4956-8EBD-DD4C08F754F8}"/>
              </a:ext>
            </a:extLst>
          </p:cNvPr>
          <p:cNvSpPr>
            <a:spLocks noGrp="1"/>
          </p:cNvSpPr>
          <p:nvPr>
            <p:ph type="title"/>
          </p:nvPr>
        </p:nvSpPr>
        <p:spPr/>
        <p:txBody>
          <a:bodyPr/>
          <a:lstStyle/>
          <a:p>
            <a:endParaRPr lang="en-US"/>
          </a:p>
        </p:txBody>
      </p:sp>
      <p:pic>
        <p:nvPicPr>
          <p:cNvPr id="9" name="Platshållare för innehåll 8" descr="En bild som visar person, vägg, man, stående&#10;&#10;Beskrivning genererad med mycket hög exakthet">
            <a:extLst>
              <a:ext uri="{FF2B5EF4-FFF2-40B4-BE49-F238E27FC236}">
                <a16:creationId xmlns:a16="http://schemas.microsoft.com/office/drawing/2014/main" xmlns="" id="{7293DAFD-D4DF-4E50-82BD-21F1DEA9B98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000"/>
          <a:stretch/>
        </p:blipFill>
        <p:spPr>
          <a:xfrm>
            <a:off x="0" y="0"/>
            <a:ext cx="12192000" cy="6858000"/>
          </a:xfrm>
        </p:spPr>
      </p:pic>
      <p:sp>
        <p:nvSpPr>
          <p:cNvPr id="10" name="Rektangel 9">
            <a:extLst>
              <a:ext uri="{FF2B5EF4-FFF2-40B4-BE49-F238E27FC236}">
                <a16:creationId xmlns:a16="http://schemas.microsoft.com/office/drawing/2014/main" xmlns="" id="{569B0260-26C7-4CDB-99F7-85AD2AB2702F}"/>
              </a:ext>
            </a:extLst>
          </p:cNvPr>
          <p:cNvSpPr/>
          <p:nvPr/>
        </p:nvSpPr>
        <p:spPr>
          <a:xfrm>
            <a:off x="959006" y="2244926"/>
            <a:ext cx="4493942" cy="2452495"/>
          </a:xfrm>
          <a:prstGeom prst="rect">
            <a:avLst/>
          </a:prstGeom>
          <a:solidFill>
            <a:srgbClr val="EA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xmlns="" id="{75E24854-5969-413B-BBC0-E946AAB8C351}"/>
              </a:ext>
            </a:extLst>
          </p:cNvPr>
          <p:cNvSpPr>
            <a:spLocks noChangeArrowheads="1"/>
          </p:cNvSpPr>
          <p:nvPr/>
        </p:nvSpPr>
        <p:spPr bwMode="auto">
          <a:xfrm>
            <a:off x="1282391" y="2607950"/>
            <a:ext cx="3891775"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sv-SE" altLang="en-US" sz="3600" b="1" i="0" u="none" strike="noStrike" cap="none" normalizeH="0" baseline="0" dirty="0">
                <a:ln>
                  <a:noFill/>
                </a:ln>
                <a:solidFill>
                  <a:schemeClr val="bg1"/>
                </a:solidFill>
                <a:effectLst/>
                <a:latin typeface="Arial" panose="020B0604020202020204" pitchFamily="34" charset="0"/>
              </a:rPr>
              <a:t>INTE M, L, C, KD ELLER SD I ALLA FALL. </a:t>
            </a:r>
            <a:r>
              <a:rPr kumimoji="0" lang="en-US" altLang="en-US" sz="2500" b="0" i="0" u="none" strike="noStrike" cap="none" normalizeH="0" baseline="0" dirty="0">
                <a:ln>
                  <a:noFill/>
                </a:ln>
                <a:solidFill>
                  <a:schemeClr val="tx1"/>
                </a:solidFill>
                <a:effectLst/>
                <a:latin typeface="Arial" panose="020B0604020202020204" pitchFamily="34" charset="0"/>
              </a:rPr>
              <a:t/>
            </a:r>
            <a:br>
              <a:rPr kumimoji="0" lang="en-US" altLang="en-US" sz="2500" b="0" i="0" u="none" strike="noStrike" cap="none" normalizeH="0" baseline="0" dirty="0">
                <a:ln>
                  <a:noFill/>
                </a:ln>
                <a:solidFill>
                  <a:schemeClr val="tx1"/>
                </a:solidFill>
                <a:effectLst/>
                <a:latin typeface="Arial" panose="020B0604020202020204" pitchFamily="34" charset="0"/>
              </a:rPr>
            </a:b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3013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053B883-CD4E-49D2-8C63-65EF1DB9F413}"/>
              </a:ext>
            </a:extLst>
          </p:cNvPr>
          <p:cNvSpPr>
            <a:spLocks noGrp="1"/>
          </p:cNvSpPr>
          <p:nvPr>
            <p:ph type="title"/>
          </p:nvPr>
        </p:nvSpPr>
        <p:spPr>
          <a:xfrm>
            <a:off x="715539" y="478973"/>
            <a:ext cx="10515600" cy="1458119"/>
          </a:xfrm>
        </p:spPr>
        <p:txBody>
          <a:bodyPr>
            <a:normAutofit/>
          </a:bodyPr>
          <a:lstStyle/>
          <a:p>
            <a:r>
              <a:rPr lang="sv-SE" sz="4000" b="1" u="sng" dirty="0">
                <a:solidFill>
                  <a:schemeClr val="bg1"/>
                </a:solidFill>
                <a:latin typeface="Arial" panose="020B0604020202020204" pitchFamily="34" charset="0"/>
                <a:cs typeface="Arial" panose="020B0604020202020204" pitchFamily="34" charset="0"/>
              </a:rPr>
              <a:t>Våra krav</a:t>
            </a:r>
            <a:r>
              <a:rPr lang="sv-SE" sz="4000" b="1" dirty="0">
                <a:solidFill>
                  <a:schemeClr val="bg1"/>
                </a:solidFill>
                <a:latin typeface="Arial" panose="020B0604020202020204" pitchFamily="34" charset="0"/>
                <a:cs typeface="Arial" panose="020B0604020202020204" pitchFamily="34" charset="0"/>
              </a:rPr>
              <a:t> för ordning och reda på arbetsmarknaden från 2014:</a:t>
            </a:r>
            <a:endParaRPr lang="en-US" sz="4000" b="1" dirty="0">
              <a:solidFill>
                <a:schemeClr val="bg1"/>
              </a:solidFill>
              <a:latin typeface="Arial" panose="020B0604020202020204" pitchFamily="34" charset="0"/>
              <a:cs typeface="Arial" panose="020B0604020202020204" pitchFamily="34" charset="0"/>
            </a:endParaRPr>
          </a:p>
        </p:txBody>
      </p:sp>
      <p:sp>
        <p:nvSpPr>
          <p:cNvPr id="31" name="textruta 30">
            <a:extLst>
              <a:ext uri="{FF2B5EF4-FFF2-40B4-BE49-F238E27FC236}">
                <a16:creationId xmlns:a16="http://schemas.microsoft.com/office/drawing/2014/main" xmlns="" id="{CCEDBBA7-3C18-44C4-8B3E-26F471C42728}"/>
              </a:ext>
            </a:extLst>
          </p:cNvPr>
          <p:cNvSpPr txBox="1"/>
          <p:nvPr/>
        </p:nvSpPr>
        <p:spPr>
          <a:xfrm>
            <a:off x="2072271" y="2219092"/>
            <a:ext cx="8396868" cy="3416320"/>
          </a:xfrm>
          <a:prstGeom prst="rect">
            <a:avLst/>
          </a:prstGeom>
          <a:noFill/>
        </p:spPr>
        <p:txBody>
          <a:bodyPr wrap="square" rtlCol="0">
            <a:spAutoFit/>
          </a:bodyPr>
          <a:lstStyle/>
          <a:p>
            <a:r>
              <a:rPr lang="sv-SE" b="1" dirty="0">
                <a:solidFill>
                  <a:schemeClr val="bg1"/>
                </a:solidFill>
                <a:latin typeface="Arial" panose="020B0604020202020204" pitchFamily="34" charset="0"/>
                <a:cs typeface="Arial" panose="020B0604020202020204" pitchFamily="34" charset="0"/>
              </a:rPr>
              <a:t>👍  1. Lex Laval rivs upp, svenska kollektivavtal ska gälla i Sverige. </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2. Ett huvudentreprenörsansvar införs.</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3. Månadsredovisning av skatter och avgifter införs.</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4. Bättre regler vid offentlig upphandling. </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5. Personalliggare i byggbranschen infört.</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6. Utländska företag ska registrera sig i Sverige.</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7. Regler för konkurrens på lika villkor i åkerinäringen.</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8. Arbetare från tredje land – rätt till kollektivavtal</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9. Översyn av reglerna kring </a:t>
            </a:r>
            <a:r>
              <a:rPr lang="sv-SE" b="1" dirty="0" err="1">
                <a:solidFill>
                  <a:schemeClr val="bg1"/>
                </a:solidFill>
                <a:latin typeface="Arial" panose="020B0604020202020204" pitchFamily="34" charset="0"/>
                <a:cs typeface="Arial" panose="020B0604020202020204" pitchFamily="34" charset="0"/>
              </a:rPr>
              <a:t>f-skatt</a:t>
            </a:r>
            <a:r>
              <a:rPr lang="sv-SE" b="1" dirty="0">
                <a:solidFill>
                  <a:schemeClr val="bg1"/>
                </a:solidFill>
                <a:latin typeface="Arial" panose="020B0604020202020204" pitchFamily="34" charset="0"/>
                <a:cs typeface="Arial" panose="020B0604020202020204" pitchFamily="34" charset="0"/>
              </a:rPr>
              <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 10. Anställningsskyddet ska inte kunna rundas genom bemanningsföretag</a:t>
            </a:r>
            <a:endParaRPr lang="en-US" b="1" dirty="0">
              <a:solidFill>
                <a:schemeClr val="bg1"/>
              </a:solidFill>
              <a:latin typeface="Arial" panose="020B0604020202020204" pitchFamily="34" charset="0"/>
              <a:cs typeface="Arial" panose="020B0604020202020204" pitchFamily="34" charset="0"/>
            </a:endParaRPr>
          </a:p>
          <a:p>
            <a:endParaRPr lang="en-US" dirty="0"/>
          </a:p>
        </p:txBody>
      </p:sp>
      <p:sp>
        <p:nvSpPr>
          <p:cNvPr id="52" name="Rubrik 1">
            <a:extLst>
              <a:ext uri="{FF2B5EF4-FFF2-40B4-BE49-F238E27FC236}">
                <a16:creationId xmlns:a16="http://schemas.microsoft.com/office/drawing/2014/main" xmlns="" id="{9AB3A2E5-310F-4D1C-81D4-7CFED64DD236}"/>
              </a:ext>
            </a:extLst>
          </p:cNvPr>
          <p:cNvSpPr txBox="1">
            <a:spLocks/>
          </p:cNvSpPr>
          <p:nvPr/>
        </p:nvSpPr>
        <p:spPr>
          <a:xfrm>
            <a:off x="2072271" y="5329753"/>
            <a:ext cx="9380031"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v-SE" sz="2800" b="1" u="sng" dirty="0">
                <a:solidFill>
                  <a:schemeClr val="bg1"/>
                </a:solidFill>
                <a:latin typeface="Arial" panose="020B0604020202020204" pitchFamily="34" charset="0"/>
                <a:cs typeface="Arial" panose="020B0604020202020204" pitchFamily="34" charset="0"/>
              </a:rPr>
              <a:t>Den S-ledda regeringen levererar!</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7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tshållare för innehåll 4" descr="En bild som visar person, himmel, utomhus, båt&#10;&#10;Beskrivning genererad med mycket hög exakthet">
            <a:extLst>
              <a:ext uri="{FF2B5EF4-FFF2-40B4-BE49-F238E27FC236}">
                <a16:creationId xmlns:a16="http://schemas.microsoft.com/office/drawing/2014/main" xmlns="" id="{13C8BA20-DAE3-4481-AC20-DAABD30DF74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9" name="Bildobjekt 8" descr="En bild som visar clipart&#10;&#10;Beskrivning genererad med hög exakthet">
            <a:extLst>
              <a:ext uri="{FF2B5EF4-FFF2-40B4-BE49-F238E27FC236}">
                <a16:creationId xmlns:a16="http://schemas.microsoft.com/office/drawing/2014/main" xmlns="" id="{EB0555E2-9A3C-400E-83F0-C931ABAA9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74" y="1801843"/>
            <a:ext cx="4779762" cy="1180188"/>
          </a:xfrm>
          <a:prstGeom prst="rect">
            <a:avLst/>
          </a:prstGeom>
        </p:spPr>
      </p:pic>
      <p:sp>
        <p:nvSpPr>
          <p:cNvPr id="10" name="textruta 9">
            <a:extLst>
              <a:ext uri="{FF2B5EF4-FFF2-40B4-BE49-F238E27FC236}">
                <a16:creationId xmlns:a16="http://schemas.microsoft.com/office/drawing/2014/main" xmlns="" id="{124DB991-CB11-4481-820B-B9A85C3A3B6D}"/>
              </a:ext>
            </a:extLst>
          </p:cNvPr>
          <p:cNvSpPr txBox="1"/>
          <p:nvPr/>
        </p:nvSpPr>
        <p:spPr>
          <a:xfrm>
            <a:off x="2167031" y="2916918"/>
            <a:ext cx="3546088" cy="1815882"/>
          </a:xfrm>
          <a:prstGeom prst="rect">
            <a:avLst/>
          </a:prstGeom>
          <a:noFill/>
        </p:spPr>
        <p:txBody>
          <a:bodyPr wrap="square" rtlCol="0">
            <a:spAutoFit/>
          </a:bodyPr>
          <a:lstStyle/>
          <a:p>
            <a:r>
              <a:rPr lang="sv-SE" sz="2800" b="1" dirty="0">
                <a:solidFill>
                  <a:schemeClr val="bg1"/>
                </a:solidFill>
                <a:latin typeface="Arial" panose="020B0604020202020204" pitchFamily="34" charset="0"/>
                <a:cs typeface="Arial" panose="020B0604020202020204" pitchFamily="34" charset="0"/>
              </a:rPr>
              <a:t>OM BYGGET?</a:t>
            </a:r>
          </a:p>
          <a:p>
            <a:r>
              <a:rPr lang="sv-SE" sz="2800" b="1" dirty="0">
                <a:solidFill>
                  <a:schemeClr val="bg1"/>
                </a:solidFill>
                <a:latin typeface="Arial" panose="020B0604020202020204" pitchFamily="34" charset="0"/>
                <a:cs typeface="Arial" panose="020B0604020202020204" pitchFamily="34" charset="0"/>
              </a:rPr>
              <a:t>OM SAMHALL?</a:t>
            </a:r>
          </a:p>
          <a:p>
            <a:r>
              <a:rPr lang="sv-SE" sz="2800" b="1" dirty="0">
                <a:solidFill>
                  <a:schemeClr val="bg1"/>
                </a:solidFill>
                <a:latin typeface="Arial" panose="020B0604020202020204" pitchFamily="34" charset="0"/>
                <a:cs typeface="Arial" panose="020B0604020202020204" pitchFamily="34" charset="0"/>
              </a:rPr>
              <a:t>OM SKOLAN?</a:t>
            </a:r>
          </a:p>
          <a:p>
            <a:r>
              <a:rPr lang="sv-SE" sz="2800" b="1" dirty="0">
                <a:solidFill>
                  <a:schemeClr val="bg1"/>
                </a:solidFill>
                <a:latin typeface="Arial" panose="020B0604020202020204" pitchFamily="34" charset="0"/>
                <a:cs typeface="Arial" panose="020B0604020202020204" pitchFamily="34" charset="0"/>
              </a:rPr>
              <a:t>OM VÄLFÄRDEN?</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262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053B883-CD4E-49D2-8C63-65EF1DB9F413}"/>
              </a:ext>
            </a:extLst>
          </p:cNvPr>
          <p:cNvSpPr>
            <a:spLocks noGrp="1"/>
          </p:cNvSpPr>
          <p:nvPr>
            <p:ph type="title"/>
          </p:nvPr>
        </p:nvSpPr>
        <p:spPr>
          <a:xfrm>
            <a:off x="1125127" y="2092046"/>
            <a:ext cx="4993885" cy="2598764"/>
          </a:xfrm>
        </p:spPr>
        <p:txBody>
          <a:bodyPr>
            <a:normAutofit/>
          </a:bodyPr>
          <a:lstStyle/>
          <a:p>
            <a:r>
              <a:rPr lang="sv-SE" sz="4000" b="1" u="sng" dirty="0">
                <a:solidFill>
                  <a:schemeClr val="bg1"/>
                </a:solidFill>
                <a:latin typeface="Arial" panose="020B0604020202020204" pitchFamily="34" charset="0"/>
                <a:cs typeface="Arial" panose="020B0604020202020204" pitchFamily="34" charset="0"/>
              </a:rPr>
              <a:t>VI KOMMER VISA </a:t>
            </a:r>
            <a:br>
              <a:rPr lang="sv-SE" sz="4000" b="1" u="sng" dirty="0">
                <a:solidFill>
                  <a:schemeClr val="bg1"/>
                </a:solidFill>
                <a:latin typeface="Arial" panose="020B0604020202020204" pitchFamily="34" charset="0"/>
                <a:cs typeface="Arial" panose="020B0604020202020204" pitchFamily="34" charset="0"/>
              </a:rPr>
            </a:br>
            <a:r>
              <a:rPr lang="sv-SE" sz="4000" b="1" u="sng" dirty="0">
                <a:solidFill>
                  <a:schemeClr val="bg1"/>
                </a:solidFill>
                <a:latin typeface="Arial" panose="020B0604020202020204" pitchFamily="34" charset="0"/>
                <a:cs typeface="Arial" panose="020B0604020202020204" pitchFamily="34" charset="0"/>
              </a:rPr>
              <a:t>POLITIKER SOM </a:t>
            </a:r>
            <a:br>
              <a:rPr lang="sv-SE" sz="4000" b="1" u="sng" dirty="0">
                <a:solidFill>
                  <a:schemeClr val="bg1"/>
                </a:solidFill>
                <a:latin typeface="Arial" panose="020B0604020202020204" pitchFamily="34" charset="0"/>
                <a:cs typeface="Arial" panose="020B0604020202020204" pitchFamily="34" charset="0"/>
              </a:rPr>
            </a:br>
            <a:r>
              <a:rPr lang="sv-SE" sz="4000" b="1" u="sng" dirty="0">
                <a:solidFill>
                  <a:schemeClr val="bg1"/>
                </a:solidFill>
                <a:latin typeface="Arial" panose="020B0604020202020204" pitchFamily="34" charset="0"/>
                <a:cs typeface="Arial" panose="020B0604020202020204" pitchFamily="34" charset="0"/>
              </a:rPr>
              <a:t>BRYR SIG:</a:t>
            </a:r>
            <a:endParaRPr lang="en-US" sz="4000" b="1" dirty="0">
              <a:solidFill>
                <a:schemeClr val="bg1"/>
              </a:solidFill>
              <a:latin typeface="Arial" panose="020B0604020202020204" pitchFamily="34" charset="0"/>
              <a:cs typeface="Arial" panose="020B0604020202020204" pitchFamily="34" charset="0"/>
            </a:endParaRPr>
          </a:p>
        </p:txBody>
      </p:sp>
      <p:pic>
        <p:nvPicPr>
          <p:cNvPr id="6" name="Platshållare för innehåll 9">
            <a:extLst>
              <a:ext uri="{FF2B5EF4-FFF2-40B4-BE49-F238E27FC236}">
                <a16:creationId xmlns:a16="http://schemas.microsoft.com/office/drawing/2014/main" xmlns="" id="{BEBDA42D-FC9E-4B77-B056-2E119E061C9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068145" y="2464076"/>
            <a:ext cx="1389562" cy="1433350"/>
          </a:xfrm>
          <a:prstGeom prst="ellipse">
            <a:avLst/>
          </a:prstGeom>
          <a:ln w="63500" cap="rnd">
            <a:noFill/>
          </a:ln>
          <a:effectLst/>
        </p:spPr>
      </p:pic>
      <p:pic>
        <p:nvPicPr>
          <p:cNvPr id="7" name="Bildobjekt 6">
            <a:extLst>
              <a:ext uri="{FF2B5EF4-FFF2-40B4-BE49-F238E27FC236}">
                <a16:creationId xmlns:a16="http://schemas.microsoft.com/office/drawing/2014/main" xmlns="" id="{822BEC5F-C514-4E1F-A10B-A2E3B559E1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30549" y="2470799"/>
            <a:ext cx="1389563" cy="1397921"/>
          </a:xfrm>
          <a:prstGeom prst="ellipse">
            <a:avLst/>
          </a:prstGeom>
          <a:ln w="63500" cap="rnd">
            <a:noFill/>
          </a:ln>
          <a:effectLst/>
        </p:spPr>
      </p:pic>
      <p:pic>
        <p:nvPicPr>
          <p:cNvPr id="8" name="Bildobjekt 7">
            <a:extLst>
              <a:ext uri="{FF2B5EF4-FFF2-40B4-BE49-F238E27FC236}">
                <a16:creationId xmlns:a16="http://schemas.microsoft.com/office/drawing/2014/main" xmlns="" id="{6B55E3CA-C646-4134-93B3-68D60A34EA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10493" y="2470798"/>
            <a:ext cx="1356053" cy="1397921"/>
          </a:xfrm>
          <a:prstGeom prst="ellipse">
            <a:avLst/>
          </a:prstGeom>
          <a:ln w="63500" cap="rnd">
            <a:noFill/>
          </a:ln>
          <a:effectLst/>
        </p:spPr>
      </p:pic>
      <p:pic>
        <p:nvPicPr>
          <p:cNvPr id="9" name="Bildobjekt 8">
            <a:extLst>
              <a:ext uri="{FF2B5EF4-FFF2-40B4-BE49-F238E27FC236}">
                <a16:creationId xmlns:a16="http://schemas.microsoft.com/office/drawing/2014/main" xmlns="" id="{67C9A883-D155-42E4-B137-2680839D91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1698" y="472812"/>
            <a:ext cx="1316008" cy="1316008"/>
          </a:xfrm>
          <a:prstGeom prst="ellipse">
            <a:avLst/>
          </a:prstGeom>
          <a:ln w="63500" cap="rnd">
            <a:noFill/>
          </a:ln>
          <a:effectLst/>
        </p:spPr>
      </p:pic>
      <p:pic>
        <p:nvPicPr>
          <p:cNvPr id="10" name="Bildobjekt 9">
            <a:extLst>
              <a:ext uri="{FF2B5EF4-FFF2-40B4-BE49-F238E27FC236}">
                <a16:creationId xmlns:a16="http://schemas.microsoft.com/office/drawing/2014/main" xmlns="" id="{CAE91857-A431-480B-AF1A-078F582A8C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22826" y="489344"/>
            <a:ext cx="1316008" cy="1310091"/>
          </a:xfrm>
          <a:prstGeom prst="ellipse">
            <a:avLst/>
          </a:prstGeom>
          <a:ln w="63500" cap="rnd">
            <a:noFill/>
          </a:ln>
          <a:effectLst/>
        </p:spPr>
      </p:pic>
      <p:pic>
        <p:nvPicPr>
          <p:cNvPr id="11" name="Bildobjekt 10">
            <a:extLst>
              <a:ext uri="{FF2B5EF4-FFF2-40B4-BE49-F238E27FC236}">
                <a16:creationId xmlns:a16="http://schemas.microsoft.com/office/drawing/2014/main" xmlns="" id="{A3A28916-FCAD-4DCB-B40E-3F58F66089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0493" y="426213"/>
            <a:ext cx="1310091" cy="1310091"/>
          </a:xfrm>
          <a:prstGeom prst="ellipse">
            <a:avLst/>
          </a:prstGeom>
          <a:ln w="63500" cap="rnd">
            <a:noFill/>
          </a:ln>
          <a:effectLst/>
        </p:spPr>
      </p:pic>
      <p:sp>
        <p:nvSpPr>
          <p:cNvPr id="12" name="textruta 11">
            <a:extLst>
              <a:ext uri="{FF2B5EF4-FFF2-40B4-BE49-F238E27FC236}">
                <a16:creationId xmlns:a16="http://schemas.microsoft.com/office/drawing/2014/main" xmlns="" id="{68278F37-F1CF-4818-A024-0EA4494E84F8}"/>
              </a:ext>
            </a:extLst>
          </p:cNvPr>
          <p:cNvSpPr txBox="1"/>
          <p:nvPr/>
        </p:nvSpPr>
        <p:spPr>
          <a:xfrm>
            <a:off x="6231353" y="1837561"/>
            <a:ext cx="2268369" cy="523220"/>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Eva-Lena Jansson </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Örebro</a:t>
            </a:r>
          </a:p>
        </p:txBody>
      </p:sp>
      <p:sp>
        <p:nvSpPr>
          <p:cNvPr id="13" name="textruta 12">
            <a:extLst>
              <a:ext uri="{FF2B5EF4-FFF2-40B4-BE49-F238E27FC236}">
                <a16:creationId xmlns:a16="http://schemas.microsoft.com/office/drawing/2014/main" xmlns="" id="{E51149C4-3525-4AE2-939A-1E2D0E36378F}"/>
              </a:ext>
            </a:extLst>
          </p:cNvPr>
          <p:cNvSpPr txBox="1"/>
          <p:nvPr/>
        </p:nvSpPr>
        <p:spPr>
          <a:xfrm>
            <a:off x="7946645" y="1830436"/>
            <a:ext cx="2268369" cy="523220"/>
          </a:xfrm>
          <a:prstGeom prst="rect">
            <a:avLst/>
          </a:prstGeom>
          <a:noFill/>
        </p:spPr>
        <p:txBody>
          <a:bodyPr wrap="square" rtlCol="0">
            <a:spAutoFit/>
          </a:bodyPr>
          <a:lstStyle/>
          <a:p>
            <a:pPr algn="ctr"/>
            <a:r>
              <a:rPr lang="sv-SE" sz="1400" b="1" dirty="0" err="1">
                <a:solidFill>
                  <a:schemeClr val="bg1"/>
                </a:solidFill>
                <a:latin typeface="Arial" panose="020B0604020202020204" pitchFamily="34" charset="0"/>
                <a:cs typeface="Arial" panose="020B0604020202020204" pitchFamily="34" charset="0"/>
              </a:rPr>
              <a:t>Teres</a:t>
            </a:r>
            <a:r>
              <a:rPr lang="sv-SE" sz="1400" b="1" dirty="0">
                <a:solidFill>
                  <a:schemeClr val="bg1"/>
                </a:solidFill>
                <a:latin typeface="Arial" panose="020B0604020202020204" pitchFamily="34" charset="0"/>
                <a:cs typeface="Arial" panose="020B0604020202020204" pitchFamily="34" charset="0"/>
              </a:rPr>
              <a:t> Lindberg</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Stockholm Stad</a:t>
            </a:r>
          </a:p>
        </p:txBody>
      </p:sp>
      <p:sp>
        <p:nvSpPr>
          <p:cNvPr id="14" name="textruta 13">
            <a:extLst>
              <a:ext uri="{FF2B5EF4-FFF2-40B4-BE49-F238E27FC236}">
                <a16:creationId xmlns:a16="http://schemas.microsoft.com/office/drawing/2014/main" xmlns="" id="{B59EE747-5E7F-433C-9D15-7894D865407F}"/>
              </a:ext>
            </a:extLst>
          </p:cNvPr>
          <p:cNvSpPr txBox="1"/>
          <p:nvPr/>
        </p:nvSpPr>
        <p:spPr>
          <a:xfrm>
            <a:off x="9665517" y="1830436"/>
            <a:ext cx="2268369" cy="523220"/>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Leif </a:t>
            </a:r>
            <a:r>
              <a:rPr lang="sv-SE" sz="1400" b="1" dirty="0" err="1">
                <a:solidFill>
                  <a:schemeClr val="bg1"/>
                </a:solidFill>
                <a:latin typeface="Arial" panose="020B0604020202020204" pitchFamily="34" charset="0"/>
                <a:cs typeface="Arial" panose="020B0604020202020204" pitchFamily="34" charset="0"/>
              </a:rPr>
              <a:t>Nysmed</a:t>
            </a:r>
            <a:r>
              <a:rPr lang="sv-SE" sz="1400" b="1" dirty="0">
                <a:solidFill>
                  <a:schemeClr val="bg1"/>
                </a:solidFill>
                <a:latin typeface="Arial" panose="020B0604020202020204" pitchFamily="34" charset="0"/>
                <a:cs typeface="Arial" panose="020B0604020202020204" pitchFamily="34" charset="0"/>
              </a:rPr>
              <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Stockholms län</a:t>
            </a:r>
          </a:p>
        </p:txBody>
      </p:sp>
      <p:sp>
        <p:nvSpPr>
          <p:cNvPr id="15" name="textruta 14">
            <a:extLst>
              <a:ext uri="{FF2B5EF4-FFF2-40B4-BE49-F238E27FC236}">
                <a16:creationId xmlns:a16="http://schemas.microsoft.com/office/drawing/2014/main" xmlns="" id="{6A6A6E47-12EC-4AC5-90F4-D5096AEEC585}"/>
              </a:ext>
            </a:extLst>
          </p:cNvPr>
          <p:cNvSpPr txBox="1"/>
          <p:nvPr/>
        </p:nvSpPr>
        <p:spPr>
          <a:xfrm>
            <a:off x="6238846" y="3938674"/>
            <a:ext cx="2268369" cy="523220"/>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Magnus </a:t>
            </a:r>
            <a:r>
              <a:rPr lang="sv-SE" sz="1400" b="1" dirty="0" err="1">
                <a:solidFill>
                  <a:schemeClr val="bg1"/>
                </a:solidFill>
                <a:latin typeface="Arial" panose="020B0604020202020204" pitchFamily="34" charset="0"/>
                <a:cs typeface="Arial" panose="020B0604020202020204" pitchFamily="34" charset="0"/>
              </a:rPr>
              <a:t>Manhammar</a:t>
            </a:r>
            <a:r>
              <a:rPr lang="sv-SE" sz="1400" b="1" dirty="0">
                <a:solidFill>
                  <a:schemeClr val="bg1"/>
                </a:solidFill>
                <a:latin typeface="Arial" panose="020B0604020202020204" pitchFamily="34" charset="0"/>
                <a:cs typeface="Arial" panose="020B0604020202020204" pitchFamily="34" charset="0"/>
              </a:rPr>
              <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Blekinge</a:t>
            </a:r>
          </a:p>
        </p:txBody>
      </p:sp>
      <p:sp>
        <p:nvSpPr>
          <p:cNvPr id="16" name="textruta 15">
            <a:extLst>
              <a:ext uri="{FF2B5EF4-FFF2-40B4-BE49-F238E27FC236}">
                <a16:creationId xmlns:a16="http://schemas.microsoft.com/office/drawing/2014/main" xmlns="" id="{34186BB7-AA5E-425C-9D99-49FD72935383}"/>
              </a:ext>
            </a:extLst>
          </p:cNvPr>
          <p:cNvSpPr txBox="1"/>
          <p:nvPr/>
        </p:nvSpPr>
        <p:spPr>
          <a:xfrm>
            <a:off x="7954138" y="3931549"/>
            <a:ext cx="2268369" cy="523220"/>
          </a:xfrm>
          <a:prstGeom prst="rect">
            <a:avLst/>
          </a:prstGeom>
          <a:noFill/>
        </p:spPr>
        <p:txBody>
          <a:bodyPr wrap="square" rtlCol="0">
            <a:spAutoFit/>
          </a:bodyPr>
          <a:lstStyle/>
          <a:p>
            <a:pPr algn="ctr"/>
            <a:r>
              <a:rPr lang="sv-SE" sz="1400" b="1" dirty="0" err="1">
                <a:solidFill>
                  <a:schemeClr val="bg1"/>
                </a:solidFill>
                <a:latin typeface="Arial" panose="020B0604020202020204" pitchFamily="34" charset="0"/>
                <a:cs typeface="Arial" panose="020B0604020202020204" pitchFamily="34" charset="0"/>
              </a:rPr>
              <a:t>Kadir</a:t>
            </a:r>
            <a:r>
              <a:rPr lang="sv-SE" sz="1400" b="1" dirty="0">
                <a:solidFill>
                  <a:schemeClr val="bg1"/>
                </a:solidFill>
                <a:latin typeface="Arial" panose="020B0604020202020204" pitchFamily="34" charset="0"/>
                <a:cs typeface="Arial" panose="020B0604020202020204" pitchFamily="34" charset="0"/>
              </a:rPr>
              <a:t> </a:t>
            </a:r>
            <a:r>
              <a:rPr lang="sv-SE" sz="1400" b="1" dirty="0" err="1">
                <a:solidFill>
                  <a:schemeClr val="bg1"/>
                </a:solidFill>
                <a:latin typeface="Arial" panose="020B0604020202020204" pitchFamily="34" charset="0"/>
                <a:cs typeface="Arial" panose="020B0604020202020204" pitchFamily="34" charset="0"/>
              </a:rPr>
              <a:t>Kashirga</a:t>
            </a:r>
            <a:r>
              <a:rPr lang="sv-SE" sz="1400" b="1" dirty="0">
                <a:solidFill>
                  <a:schemeClr val="bg1"/>
                </a:solidFill>
                <a:latin typeface="Arial" panose="020B0604020202020204" pitchFamily="34" charset="0"/>
                <a:cs typeface="Arial" panose="020B0604020202020204" pitchFamily="34" charset="0"/>
              </a:rPr>
              <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Stockholm Stad</a:t>
            </a:r>
          </a:p>
        </p:txBody>
      </p:sp>
      <p:sp>
        <p:nvSpPr>
          <p:cNvPr id="17" name="textruta 16">
            <a:extLst>
              <a:ext uri="{FF2B5EF4-FFF2-40B4-BE49-F238E27FC236}">
                <a16:creationId xmlns:a16="http://schemas.microsoft.com/office/drawing/2014/main" xmlns="" id="{79314AD0-B2FF-41B5-B86C-65633DF116C4}"/>
              </a:ext>
            </a:extLst>
          </p:cNvPr>
          <p:cNvSpPr txBox="1"/>
          <p:nvPr/>
        </p:nvSpPr>
        <p:spPr>
          <a:xfrm>
            <a:off x="9673010" y="3931549"/>
            <a:ext cx="2268369" cy="523220"/>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Lars </a:t>
            </a:r>
            <a:r>
              <a:rPr lang="sv-SE" sz="1400" b="1" dirty="0" err="1">
                <a:solidFill>
                  <a:schemeClr val="bg1"/>
                </a:solidFill>
                <a:latin typeface="Arial" panose="020B0604020202020204" pitchFamily="34" charset="0"/>
                <a:cs typeface="Arial" panose="020B0604020202020204" pitchFamily="34" charset="0"/>
              </a:rPr>
              <a:t>Mejern</a:t>
            </a:r>
            <a:r>
              <a:rPr lang="sv-SE" sz="1400" b="1" dirty="0">
                <a:solidFill>
                  <a:schemeClr val="bg1"/>
                </a:solidFill>
                <a:latin typeface="Arial" panose="020B0604020202020204" pitchFamily="34" charset="0"/>
                <a:cs typeface="Arial" panose="020B0604020202020204" pitchFamily="34" charset="0"/>
              </a:rPr>
              <a:t> Larsson</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Värmland</a:t>
            </a:r>
          </a:p>
        </p:txBody>
      </p:sp>
      <p:pic>
        <p:nvPicPr>
          <p:cNvPr id="18" name="Bildobjekt 17" descr="En bild som visar vägg, man, person, inomhus&#10;&#10;Beskrivning genererad med mycket hög exakthet">
            <a:extLst>
              <a:ext uri="{FF2B5EF4-FFF2-40B4-BE49-F238E27FC236}">
                <a16:creationId xmlns:a16="http://schemas.microsoft.com/office/drawing/2014/main" xmlns="" id="{CCBF1C3C-5CC8-49B4-BDE0-313A5756560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551506" y="4592174"/>
            <a:ext cx="1333487" cy="1333487"/>
          </a:xfrm>
          <a:prstGeom prst="ellipse">
            <a:avLst/>
          </a:prstGeom>
          <a:ln w="63500" cap="rnd">
            <a:noFill/>
          </a:ln>
          <a:effectLst>
            <a:outerShdw blurRad="381000" dist="292100" dir="5400000" sx="-80000" sy="-18000" rotWithShape="0">
              <a:srgbClr val="000000">
                <a:alpha val="22000"/>
              </a:srgbClr>
            </a:outerShdw>
          </a:effectLst>
        </p:spPr>
      </p:pic>
      <p:sp>
        <p:nvSpPr>
          <p:cNvPr id="19" name="textruta 18">
            <a:extLst>
              <a:ext uri="{FF2B5EF4-FFF2-40B4-BE49-F238E27FC236}">
                <a16:creationId xmlns:a16="http://schemas.microsoft.com/office/drawing/2014/main" xmlns="" id="{B8EC137F-FBEE-42E9-B2D3-097B5C658803}"/>
              </a:ext>
            </a:extLst>
          </p:cNvPr>
          <p:cNvSpPr txBox="1"/>
          <p:nvPr/>
        </p:nvSpPr>
        <p:spPr>
          <a:xfrm>
            <a:off x="7084064" y="5993289"/>
            <a:ext cx="2268369" cy="523220"/>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Björn Petersson</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Kalmar</a:t>
            </a:r>
          </a:p>
        </p:txBody>
      </p:sp>
      <p:pic>
        <p:nvPicPr>
          <p:cNvPr id="20" name="Bildobjekt 19" descr="En bild som visar person, man, utomhus, kostym&#10;&#10;Beskrivning genererad med mycket hög exakthet">
            <a:extLst>
              <a:ext uri="{FF2B5EF4-FFF2-40B4-BE49-F238E27FC236}">
                <a16:creationId xmlns:a16="http://schemas.microsoft.com/office/drawing/2014/main" xmlns="" id="{EE6F4BC0-A4ED-45A5-BBEA-FCB1C5834C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35891" y="4546414"/>
            <a:ext cx="1380685" cy="1379247"/>
          </a:xfrm>
          <a:prstGeom prst="ellipse">
            <a:avLst/>
          </a:prstGeom>
          <a:ln w="63500" cap="rnd">
            <a:noFill/>
          </a:ln>
          <a:effectLst>
            <a:outerShdw blurRad="381000" dist="292100" dir="5400000" sx="-80000" sy="-18000" rotWithShape="0">
              <a:srgbClr val="000000">
                <a:alpha val="22000"/>
              </a:srgbClr>
            </a:outerShdw>
          </a:effectLst>
        </p:spPr>
      </p:pic>
      <p:sp>
        <p:nvSpPr>
          <p:cNvPr id="21" name="textruta 20">
            <a:extLst>
              <a:ext uri="{FF2B5EF4-FFF2-40B4-BE49-F238E27FC236}">
                <a16:creationId xmlns:a16="http://schemas.microsoft.com/office/drawing/2014/main" xmlns="" id="{C75292D1-7330-4D9E-86E1-680CB9817E99}"/>
              </a:ext>
            </a:extLst>
          </p:cNvPr>
          <p:cNvSpPr txBox="1"/>
          <p:nvPr/>
        </p:nvSpPr>
        <p:spPr>
          <a:xfrm>
            <a:off x="8829883" y="5980982"/>
            <a:ext cx="2268369" cy="523220"/>
          </a:xfrm>
          <a:prstGeom prst="rect">
            <a:avLst/>
          </a:prstGeom>
          <a:noFill/>
        </p:spPr>
        <p:txBody>
          <a:bodyPr wrap="square" rtlCol="0">
            <a:spAutoFit/>
          </a:bodyPr>
          <a:lstStyle/>
          <a:p>
            <a:pPr algn="ctr"/>
            <a:r>
              <a:rPr lang="sv-SE" sz="1400" b="1" dirty="0">
                <a:solidFill>
                  <a:schemeClr val="bg1"/>
                </a:solidFill>
                <a:latin typeface="Arial" panose="020B0604020202020204" pitchFamily="34" charset="0"/>
                <a:cs typeface="Arial" panose="020B0604020202020204" pitchFamily="34" charset="0"/>
              </a:rPr>
              <a:t>Kim Söderström</a:t>
            </a:r>
            <a:br>
              <a:rPr lang="sv-SE" sz="1400" b="1" dirty="0">
                <a:solidFill>
                  <a:schemeClr val="bg1"/>
                </a:solidFill>
                <a:latin typeface="Arial" panose="020B0604020202020204" pitchFamily="34" charset="0"/>
                <a:cs typeface="Arial" panose="020B0604020202020204" pitchFamily="34" charset="0"/>
              </a:rPr>
            </a:br>
            <a:r>
              <a:rPr lang="sv-SE" sz="1400" b="1" dirty="0">
                <a:solidFill>
                  <a:schemeClr val="bg1"/>
                </a:solidFill>
                <a:latin typeface="Arial" panose="020B0604020202020204" pitchFamily="34" charset="0"/>
                <a:cs typeface="Arial" panose="020B0604020202020204" pitchFamily="34" charset="0"/>
              </a:rPr>
              <a:t>Dalarna</a:t>
            </a:r>
          </a:p>
        </p:txBody>
      </p:sp>
    </p:spTree>
    <p:extLst>
      <p:ext uri="{BB962C8B-B14F-4D97-AF65-F5344CB8AC3E}">
        <p14:creationId xmlns:p14="http://schemas.microsoft.com/office/powerpoint/2010/main" val="1080189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tshållare för innehåll 4" descr="En bild som visar utomhus, person, väg, himmel&#10;&#10;Beskrivning genererad med mycket hög exakthet">
            <a:extLst>
              <a:ext uri="{FF2B5EF4-FFF2-40B4-BE49-F238E27FC236}">
                <a16:creationId xmlns:a16="http://schemas.microsoft.com/office/drawing/2014/main" xmlns="" id="{B10533FA-F41E-48F8-A07C-029EE649CC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6" name="Rektangel 5">
            <a:extLst>
              <a:ext uri="{FF2B5EF4-FFF2-40B4-BE49-F238E27FC236}">
                <a16:creationId xmlns:a16="http://schemas.microsoft.com/office/drawing/2014/main" xmlns="" id="{F2E4D48D-C530-430B-84BD-03A53F8DD9B5}"/>
              </a:ext>
            </a:extLst>
          </p:cNvPr>
          <p:cNvSpPr/>
          <p:nvPr/>
        </p:nvSpPr>
        <p:spPr>
          <a:xfrm>
            <a:off x="959006" y="1839037"/>
            <a:ext cx="4493942" cy="3264272"/>
          </a:xfrm>
          <a:prstGeom prst="rect">
            <a:avLst/>
          </a:prstGeom>
          <a:solidFill>
            <a:srgbClr val="EA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xmlns="" id="{0FA04F4F-CCDF-4E25-9E77-9F805579E6D3}"/>
              </a:ext>
            </a:extLst>
          </p:cNvPr>
          <p:cNvSpPr>
            <a:spLocks noChangeArrowheads="1"/>
          </p:cNvSpPr>
          <p:nvPr/>
        </p:nvSpPr>
        <p:spPr bwMode="auto">
          <a:xfrm>
            <a:off x="1260089" y="2292141"/>
            <a:ext cx="3891775" cy="269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sv-SE" altLang="en-US" sz="3600" b="1" i="0" u="none" strike="noStrike" cap="none" normalizeH="0" baseline="0" dirty="0">
                <a:ln>
                  <a:noFill/>
                </a:ln>
                <a:solidFill>
                  <a:schemeClr val="bg1"/>
                </a:solidFill>
                <a:effectLst/>
                <a:latin typeface="Arial" panose="020B0604020202020204" pitchFamily="34" charset="0"/>
              </a:rPr>
              <a:t>MÅLET FÖR VALRÖRELSEN:</a:t>
            </a:r>
            <a:br>
              <a:rPr kumimoji="0" lang="sv-SE" altLang="en-US" sz="3600" b="1" i="0" u="none" strike="noStrike" cap="none" normalizeH="0" baseline="0" dirty="0">
                <a:ln>
                  <a:noFill/>
                </a:ln>
                <a:solidFill>
                  <a:schemeClr val="bg1"/>
                </a:solidFill>
                <a:effectLst/>
                <a:latin typeface="Arial" panose="020B0604020202020204" pitchFamily="34" charset="0"/>
              </a:rPr>
            </a:br>
            <a:r>
              <a:rPr kumimoji="0" lang="sv-SE" altLang="en-US" sz="3600" b="1" i="0" u="none" strike="noStrike" cap="none" normalizeH="0" baseline="0" dirty="0">
                <a:ln>
                  <a:noFill/>
                </a:ln>
                <a:solidFill>
                  <a:schemeClr val="bg1"/>
                </a:solidFill>
                <a:effectLst/>
                <a:latin typeface="Arial" panose="020B0604020202020204" pitchFamily="34" charset="0"/>
              </a:rPr>
              <a:t>100 000 SAMTAL INOM 6F</a:t>
            </a:r>
            <a:r>
              <a:rPr kumimoji="0" lang="en-US" altLang="en-US" sz="2500" b="0" i="0" u="none" strike="noStrike" cap="none" normalizeH="0" baseline="0" dirty="0">
                <a:ln>
                  <a:noFill/>
                </a:ln>
                <a:solidFill>
                  <a:schemeClr val="tx1"/>
                </a:solidFill>
                <a:effectLst/>
                <a:latin typeface="Arial" panose="020B0604020202020204" pitchFamily="34" charset="0"/>
              </a:rPr>
              <a:t/>
            </a:r>
            <a:br>
              <a:rPr kumimoji="0" lang="en-US" altLang="en-US" sz="2500" b="0" i="0" u="none" strike="noStrike" cap="none" normalizeH="0" baseline="0" dirty="0">
                <a:ln>
                  <a:noFill/>
                </a:ln>
                <a:solidFill>
                  <a:schemeClr val="tx1"/>
                </a:solidFill>
                <a:effectLst/>
                <a:latin typeface="Arial" panose="020B0604020202020204" pitchFamily="34" charset="0"/>
              </a:rPr>
            </a:b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289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053B883-CD4E-49D2-8C63-65EF1DB9F413}"/>
              </a:ext>
            </a:extLst>
          </p:cNvPr>
          <p:cNvSpPr>
            <a:spLocks noGrp="1"/>
          </p:cNvSpPr>
          <p:nvPr>
            <p:ph type="title"/>
          </p:nvPr>
        </p:nvSpPr>
        <p:spPr>
          <a:xfrm>
            <a:off x="715539" y="478973"/>
            <a:ext cx="10515600" cy="1458119"/>
          </a:xfrm>
        </p:spPr>
        <p:txBody>
          <a:bodyPr>
            <a:normAutofit/>
          </a:bodyPr>
          <a:lstStyle/>
          <a:p>
            <a:r>
              <a:rPr lang="sv-SE" sz="4000" b="1" u="sng" dirty="0">
                <a:solidFill>
                  <a:schemeClr val="bg1"/>
                </a:solidFill>
                <a:latin typeface="Arial" panose="020B0604020202020204" pitchFamily="34" charset="0"/>
                <a:cs typeface="Arial" panose="020B0604020202020204" pitchFamily="34" charset="0"/>
              </a:rPr>
              <a:t>Praktiskt</a:t>
            </a:r>
            <a:r>
              <a:rPr lang="sv-SE" sz="4000" b="1" dirty="0">
                <a:solidFill>
                  <a:schemeClr val="bg1"/>
                </a:solidFill>
                <a:latin typeface="Arial" panose="020B0604020202020204" pitchFamily="34" charset="0"/>
                <a:cs typeface="Arial" panose="020B0604020202020204" pitchFamily="34" charset="0"/>
              </a:rPr>
              <a:t>:</a:t>
            </a:r>
            <a:endParaRPr lang="en-US" sz="4000" b="1" dirty="0">
              <a:solidFill>
                <a:schemeClr val="bg1"/>
              </a:solidFill>
              <a:latin typeface="Arial" panose="020B0604020202020204" pitchFamily="34" charset="0"/>
              <a:cs typeface="Arial" panose="020B0604020202020204" pitchFamily="34" charset="0"/>
            </a:endParaRPr>
          </a:p>
        </p:txBody>
      </p:sp>
      <p:sp>
        <p:nvSpPr>
          <p:cNvPr id="31" name="textruta 30">
            <a:extLst>
              <a:ext uri="{FF2B5EF4-FFF2-40B4-BE49-F238E27FC236}">
                <a16:creationId xmlns:a16="http://schemas.microsoft.com/office/drawing/2014/main" xmlns="" id="{CCEDBBA7-3C18-44C4-8B3E-26F471C42728}"/>
              </a:ext>
            </a:extLst>
          </p:cNvPr>
          <p:cNvSpPr txBox="1"/>
          <p:nvPr/>
        </p:nvSpPr>
        <p:spPr>
          <a:xfrm>
            <a:off x="2562925" y="1937092"/>
            <a:ext cx="8396868" cy="5909310"/>
          </a:xfrm>
          <a:prstGeom prst="rect">
            <a:avLst/>
          </a:prstGeom>
          <a:noFill/>
        </p:spPr>
        <p:txBody>
          <a:bodyPr wrap="square" rtlCol="0">
            <a:spAutoFit/>
          </a:bodyPr>
          <a:lstStyle/>
          <a:p>
            <a:pPr marL="285750" indent="-285750">
              <a:buFont typeface="Arial" panose="020B0604020202020204" pitchFamily="34" charset="0"/>
              <a:buChar char="•"/>
            </a:pPr>
            <a:r>
              <a:rPr lang="sv-SE" b="1" dirty="0">
                <a:solidFill>
                  <a:schemeClr val="bg1"/>
                </a:solidFill>
                <a:latin typeface="Arial" panose="020B0604020202020204" pitchFamily="34" charset="0"/>
                <a:cs typeface="Arial" panose="020B0604020202020204" pitchFamily="34" charset="0"/>
              </a:rPr>
              <a:t>Här kan du hitta massa material för valrörelsen genom denna länk:</a:t>
            </a:r>
            <a:r>
              <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rPr>
              <a:t> </a:t>
            </a:r>
            <a:r>
              <a:rPr lang="sv-SE" dirty="0">
                <a:solidFill>
                  <a:schemeClr val="bg1"/>
                </a:solidFill>
                <a:latin typeface="Arial" panose="020B0604020202020204" pitchFamily="34" charset="0"/>
                <a:ea typeface="Open Sans Extrabold" panose="020B0906030804020204" pitchFamily="34" charset="0"/>
                <a:cs typeface="Arial" panose="020B0604020202020204" pitchFamily="34" charset="0"/>
                <a:hlinkClick r:id="rId3"/>
              </a:rPr>
              <a:t>https://www.6f.se/politik/kampanjcentral</a:t>
            </a:r>
            <a:endParaRPr lang="sv-SE"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pPr marL="285750" indent="-285750">
              <a:buFont typeface="Arial" panose="020B0604020202020204" pitchFamily="34" charset="0"/>
              <a:buChar char="•"/>
            </a:pPr>
            <a:endPar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pPr marL="285750" indent="-285750">
              <a:buFont typeface="Arial" panose="020B0604020202020204" pitchFamily="34" charset="0"/>
              <a:buChar char="•"/>
            </a:pPr>
            <a:r>
              <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rPr>
              <a:t>100 000 medlemmar innebär ca 2/5 av medlemskåren</a:t>
            </a:r>
          </a:p>
          <a:p>
            <a:pPr marL="285750" indent="-285750">
              <a:buFont typeface="Arial" panose="020B0604020202020204" pitchFamily="34" charset="0"/>
              <a:buChar char="•"/>
            </a:pPr>
            <a:endPar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pPr marL="285750" indent="-285750">
              <a:buFont typeface="Arial" panose="020B0604020202020204" pitchFamily="34" charset="0"/>
              <a:buChar char="•"/>
            </a:pPr>
            <a:r>
              <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rPr>
              <a:t>De 100 000 samtalen förs genom arbetsplatsbesök, eller via telefon</a:t>
            </a:r>
          </a:p>
          <a:p>
            <a:pPr marL="285750" indent="-285750">
              <a:buFont typeface="Arial" panose="020B0604020202020204" pitchFamily="34" charset="0"/>
              <a:buChar char="•"/>
            </a:pPr>
            <a:endPar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pPr marL="285750" indent="-285750">
              <a:buFont typeface="Arial" panose="020B0604020202020204" pitchFamily="34" charset="0"/>
              <a:buChar char="•"/>
            </a:pPr>
            <a:r>
              <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rPr>
              <a:t>Kampanjperioder, fastslagna av LO: </a:t>
            </a:r>
            <a:r>
              <a:rPr lang="en-US" b="1" dirty="0">
                <a:solidFill>
                  <a:schemeClr val="bg1"/>
                </a:solidFill>
                <a:latin typeface="Arial" panose="020B0604020202020204" pitchFamily="34" charset="0"/>
                <a:cs typeface="Arial" panose="020B0604020202020204" pitchFamily="34" charset="0"/>
              </a:rPr>
              <a:t>Mar </a:t>
            </a:r>
            <a:r>
              <a:rPr lang="en-US" dirty="0">
                <a:solidFill>
                  <a:schemeClr val="bg1"/>
                </a:solidFill>
                <a:latin typeface="Arial" panose="020B0604020202020204" pitchFamily="34" charset="0"/>
                <a:cs typeface="Arial" panose="020B0604020202020204" pitchFamily="34" charset="0"/>
              </a:rPr>
              <a:t>16-28e, </a:t>
            </a:r>
            <a:r>
              <a:rPr lang="en-US" b="1" dirty="0">
                <a:solidFill>
                  <a:schemeClr val="bg1"/>
                </a:solidFill>
                <a:latin typeface="Arial" panose="020B0604020202020204" pitchFamily="34" charset="0"/>
                <a:cs typeface="Arial" panose="020B0604020202020204" pitchFamily="34" charset="0"/>
              </a:rPr>
              <a:t>Apr </a:t>
            </a:r>
            <a:r>
              <a:rPr lang="en-US" dirty="0">
                <a:solidFill>
                  <a:schemeClr val="bg1"/>
                </a:solidFill>
                <a:latin typeface="Arial" panose="020B0604020202020204" pitchFamily="34" charset="0"/>
                <a:cs typeface="Arial" panose="020B0604020202020204" pitchFamily="34" charset="0"/>
              </a:rPr>
              <a:t>16-29e, </a:t>
            </a:r>
            <a:r>
              <a:rPr lang="en-US" b="1" dirty="0">
                <a:solidFill>
                  <a:schemeClr val="bg1"/>
                </a:solidFill>
                <a:latin typeface="Arial" panose="020B0604020202020204" pitchFamily="34" charset="0"/>
                <a:cs typeface="Arial" panose="020B0604020202020204" pitchFamily="34" charset="0"/>
              </a:rPr>
              <a:t>Maj </a:t>
            </a:r>
            <a:r>
              <a:rPr lang="en-US" dirty="0">
                <a:solidFill>
                  <a:schemeClr val="bg1"/>
                </a:solidFill>
                <a:latin typeface="Arial" panose="020B0604020202020204" pitchFamily="34" charset="0"/>
                <a:cs typeface="Arial" panose="020B0604020202020204" pitchFamily="34" charset="0"/>
              </a:rPr>
              <a:t>14-27e, </a:t>
            </a:r>
            <a:r>
              <a:rPr lang="en-US" b="1" dirty="0">
                <a:solidFill>
                  <a:schemeClr val="bg1"/>
                </a:solidFill>
                <a:latin typeface="Arial" panose="020B0604020202020204" pitchFamily="34" charset="0"/>
                <a:cs typeface="Arial" panose="020B0604020202020204" pitchFamily="34" charset="0"/>
              </a:rPr>
              <a:t>Jun </a:t>
            </a:r>
            <a:r>
              <a:rPr lang="en-US" dirty="0">
                <a:solidFill>
                  <a:schemeClr val="bg1"/>
                </a:solidFill>
                <a:latin typeface="Arial" panose="020B0604020202020204" pitchFamily="34" charset="0"/>
                <a:cs typeface="Arial" panose="020B0604020202020204" pitchFamily="34" charset="0"/>
              </a:rPr>
              <a:t>8-20e, </a:t>
            </a:r>
            <a:r>
              <a:rPr lang="en-US" b="1" dirty="0">
                <a:solidFill>
                  <a:schemeClr val="bg1"/>
                </a:solidFill>
                <a:latin typeface="Arial" panose="020B0604020202020204" pitchFamily="34" charset="0"/>
                <a:cs typeface="Arial" panose="020B0604020202020204" pitchFamily="34" charset="0"/>
              </a:rPr>
              <a:t>Aug-Sep </a:t>
            </a:r>
            <a:r>
              <a:rPr lang="en-US" dirty="0">
                <a:solidFill>
                  <a:schemeClr val="bg1"/>
                </a:solidFill>
                <a:latin typeface="Arial" panose="020B0604020202020204" pitchFamily="34" charset="0"/>
                <a:cs typeface="Arial" panose="020B0604020202020204" pitchFamily="34" charset="0"/>
              </a:rPr>
              <a:t>6e </a:t>
            </a:r>
            <a:r>
              <a:rPr lang="en-US" dirty="0" err="1">
                <a:solidFill>
                  <a:schemeClr val="bg1"/>
                </a:solidFill>
                <a:latin typeface="Arial" panose="020B0604020202020204" pitchFamily="34" charset="0"/>
                <a:cs typeface="Arial" panose="020B0604020202020204" pitchFamily="34" charset="0"/>
              </a:rPr>
              <a:t>och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framåt</a:t>
            </a: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SE" b="1" dirty="0">
                <a:solidFill>
                  <a:schemeClr val="bg1"/>
                </a:solidFill>
                <a:latin typeface="Arial" panose="020B0604020202020204" pitchFamily="34" charset="0"/>
                <a:cs typeface="Arial" panose="020B0604020202020204" pitchFamily="34" charset="0"/>
              </a:rPr>
              <a:t>Gå ”Vinna val”-utbildningen: </a:t>
            </a:r>
            <a:r>
              <a:rPr lang="sv-SE" dirty="0">
                <a:solidFill>
                  <a:schemeClr val="bg1"/>
                </a:solidFill>
                <a:latin typeface="Arial" panose="020B0604020202020204" pitchFamily="34" charset="0"/>
                <a:cs typeface="Arial" panose="020B0604020202020204" pitchFamily="34" charset="0"/>
                <a:hlinkClick r:id="rId4"/>
              </a:rPr>
              <a:t>https://www.6f.se/politik/Kampanjcentral/vinna-val-utbildningen/</a:t>
            </a:r>
            <a:r>
              <a:rPr lang="sv-SE"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sv-SE"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fontAlgn="t"/>
            <a:endParaRPr lang="en-US" dirty="0"/>
          </a:p>
          <a:p>
            <a:pPr marL="285750" indent="-285750">
              <a:buFont typeface="Arial" panose="020B0604020202020204" pitchFamily="34" charset="0"/>
              <a:buChar char="•"/>
            </a:pPr>
            <a:endPar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pPr marL="285750" indent="-285750">
              <a:buFont typeface="Arial" panose="020B0604020202020204" pitchFamily="34" charset="0"/>
              <a:buChar char="•"/>
            </a:pPr>
            <a:endPar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endParaRPr lang="sv-SE" b="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a:p>
            <a:r>
              <a:rPr lang="sv-SE" b="1" dirty="0">
                <a:solidFill>
                  <a:schemeClr val="bg1"/>
                </a:solidFill>
                <a:latin typeface="Arial" panose="020B0604020202020204" pitchFamily="34" charset="0"/>
                <a:cs typeface="Arial" panose="020B0604020202020204" pitchFamily="34" charset="0"/>
              </a:rPr>
              <a:t/>
            </a:r>
            <a:br>
              <a:rPr lang="sv-SE" b="1" dirty="0">
                <a:solidFill>
                  <a:schemeClr val="bg1"/>
                </a:solidFill>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510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träd, person, utomhus, personer&#10;&#10;Beskrivning genererad med mycket hög exakthet">
            <a:extLst>
              <a:ext uri="{FF2B5EF4-FFF2-40B4-BE49-F238E27FC236}">
                <a16:creationId xmlns:a16="http://schemas.microsoft.com/office/drawing/2014/main" xmlns="" id="{5F4F5705-A7D3-4A21-8E71-6A17B72033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Rektangel 5">
            <a:extLst>
              <a:ext uri="{FF2B5EF4-FFF2-40B4-BE49-F238E27FC236}">
                <a16:creationId xmlns:a16="http://schemas.microsoft.com/office/drawing/2014/main" xmlns="" id="{809714FE-536D-4F70-B0F1-462A167B765E}"/>
              </a:ext>
            </a:extLst>
          </p:cNvPr>
          <p:cNvSpPr/>
          <p:nvPr/>
        </p:nvSpPr>
        <p:spPr>
          <a:xfrm>
            <a:off x="1306284" y="4078468"/>
            <a:ext cx="9816738" cy="205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xmlns="" id="{E5ADE292-5471-4070-9B0B-6D06FFA370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20290" y="5231242"/>
            <a:ext cx="2577398" cy="565219"/>
          </a:xfrm>
          <a:prstGeom prst="rect">
            <a:avLst/>
          </a:prstGeom>
        </p:spPr>
      </p:pic>
      <p:pic>
        <p:nvPicPr>
          <p:cNvPr id="8" name="Bildobjekt 7" descr="En bild som visar objekt&#10;&#10;Beskrivning genererad med mycket hög exakthet">
            <a:extLst>
              <a:ext uri="{FF2B5EF4-FFF2-40B4-BE49-F238E27FC236}">
                <a16:creationId xmlns:a16="http://schemas.microsoft.com/office/drawing/2014/main" xmlns="" id="{4CFBDF3A-1D2A-40D6-BB02-1B7165E9445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87741" y="5310001"/>
            <a:ext cx="2927608" cy="592462"/>
          </a:xfrm>
          <a:prstGeom prst="rect">
            <a:avLst/>
          </a:prstGeom>
        </p:spPr>
      </p:pic>
      <p:pic>
        <p:nvPicPr>
          <p:cNvPr id="9" name="Bildobjekt 8">
            <a:extLst>
              <a:ext uri="{FF2B5EF4-FFF2-40B4-BE49-F238E27FC236}">
                <a16:creationId xmlns:a16="http://schemas.microsoft.com/office/drawing/2014/main" xmlns="" id="{E2EBAC0F-1470-4EBA-964C-30BBAF9C3A6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093013" y="4374068"/>
            <a:ext cx="2672195" cy="658696"/>
          </a:xfrm>
          <a:prstGeom prst="rect">
            <a:avLst/>
          </a:prstGeom>
        </p:spPr>
      </p:pic>
      <p:pic>
        <p:nvPicPr>
          <p:cNvPr id="10" name="Bildobjekt 9">
            <a:extLst>
              <a:ext uri="{FF2B5EF4-FFF2-40B4-BE49-F238E27FC236}">
                <a16:creationId xmlns:a16="http://schemas.microsoft.com/office/drawing/2014/main" xmlns="" id="{45AAEB40-9741-423F-9CB9-5F1202D7D5F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55917" y="4325349"/>
            <a:ext cx="2457521" cy="1026697"/>
          </a:xfrm>
          <a:prstGeom prst="rect">
            <a:avLst/>
          </a:prstGeom>
        </p:spPr>
      </p:pic>
      <p:pic>
        <p:nvPicPr>
          <p:cNvPr id="11" name="Bildobjekt 10">
            <a:extLst>
              <a:ext uri="{FF2B5EF4-FFF2-40B4-BE49-F238E27FC236}">
                <a16:creationId xmlns:a16="http://schemas.microsoft.com/office/drawing/2014/main" xmlns="" id="{7AC37716-FEF5-4AF8-BFD0-24FCFC8C317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651204" y="4267552"/>
            <a:ext cx="2132727" cy="1507093"/>
          </a:xfrm>
          <a:prstGeom prst="rect">
            <a:avLst/>
          </a:prstGeom>
        </p:spPr>
      </p:pic>
      <p:pic>
        <p:nvPicPr>
          <p:cNvPr id="12" name="Bildobjekt 11">
            <a:extLst>
              <a:ext uri="{FF2B5EF4-FFF2-40B4-BE49-F238E27FC236}">
                <a16:creationId xmlns:a16="http://schemas.microsoft.com/office/drawing/2014/main" xmlns="" id="{6E341222-727C-422F-8380-EB94DF7EB14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679185" y="2116101"/>
            <a:ext cx="6833630" cy="1362459"/>
          </a:xfrm>
          <a:prstGeom prst="rect">
            <a:avLst/>
          </a:prstGeom>
        </p:spPr>
      </p:pic>
    </p:spTree>
    <p:extLst>
      <p:ext uri="{BB962C8B-B14F-4D97-AF65-F5344CB8AC3E}">
        <p14:creationId xmlns:p14="http://schemas.microsoft.com/office/powerpoint/2010/main" val="369667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tshållare för innehåll 4" descr="En bild som visar utomhus, person, mark, himmel&#10;&#10;Beskrivning genererad med mycket hög exakthet">
            <a:extLst>
              <a:ext uri="{FF2B5EF4-FFF2-40B4-BE49-F238E27FC236}">
                <a16:creationId xmlns:a16="http://schemas.microsoft.com/office/drawing/2014/main" xmlns="" id="{BEEA65F1-3384-41F5-9DF9-BF56D716CC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3" name="Rektangel 12">
            <a:extLst>
              <a:ext uri="{FF2B5EF4-FFF2-40B4-BE49-F238E27FC236}">
                <a16:creationId xmlns:a16="http://schemas.microsoft.com/office/drawing/2014/main" xmlns="" id="{DCEC877D-44BC-4B01-9813-D13AA8C0E6E4}"/>
              </a:ext>
            </a:extLst>
          </p:cNvPr>
          <p:cNvSpPr/>
          <p:nvPr/>
        </p:nvSpPr>
        <p:spPr>
          <a:xfrm>
            <a:off x="7895064" y="3429001"/>
            <a:ext cx="4014439" cy="3165398"/>
          </a:xfrm>
          <a:prstGeom prst="rect">
            <a:avLst/>
          </a:prstGeom>
          <a:solidFill>
            <a:srgbClr val="EA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xmlns="" id="{62EA5A90-EA21-48ED-9BDB-73E926EF1E87}"/>
              </a:ext>
            </a:extLst>
          </p:cNvPr>
          <p:cNvSpPr>
            <a:spLocks noChangeArrowheads="1"/>
          </p:cNvSpPr>
          <p:nvPr/>
        </p:nvSpPr>
        <p:spPr bwMode="auto">
          <a:xfrm>
            <a:off x="8229604" y="3906704"/>
            <a:ext cx="4341521"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latin typeface="Arial" panose="020B0604020202020204" pitchFamily="34" charset="0"/>
              </a:rPr>
              <a:t>2017</a:t>
            </a:r>
            <a:r>
              <a:rPr lang="en-US" altLang="en-US" sz="2800" b="1" dirty="0">
                <a:solidFill>
                  <a:schemeClr val="bg1"/>
                </a:solidFill>
                <a:latin typeface="Arial" panose="020B0604020202020204" pitchFamily="34" charset="0"/>
              </a:rPr>
              <a:t> </a:t>
            </a:r>
            <a:r>
              <a:rPr kumimoji="0" lang="en-US" altLang="en-US" sz="2800" b="1" i="0" u="none" strike="noStrike" cap="none" normalizeH="0" baseline="0" dirty="0">
                <a:ln>
                  <a:noFill/>
                </a:ln>
                <a:solidFill>
                  <a:schemeClr val="bg1"/>
                </a:solidFill>
                <a:effectLst/>
                <a:latin typeface="Arial" panose="020B0604020202020204" pitchFamily="34" charset="0"/>
              </a:rPr>
              <a:t>FRÅGADE VI MEDLEMMAR</a:t>
            </a:r>
            <a:br>
              <a:rPr kumimoji="0" lang="en-US" altLang="en-US" sz="2800" b="1" i="0" u="none" strike="noStrike" cap="none" normalizeH="0" baseline="0" dirty="0">
                <a:ln>
                  <a:noFill/>
                </a:ln>
                <a:solidFill>
                  <a:schemeClr val="bg1"/>
                </a:solidFill>
                <a:effectLst/>
                <a:latin typeface="Arial" panose="020B0604020202020204" pitchFamily="34" charset="0"/>
              </a:rPr>
            </a:br>
            <a:r>
              <a:rPr kumimoji="0" lang="en-US" altLang="en-US" sz="2800" b="1" i="0" u="none" strike="noStrike" cap="none" normalizeH="0" baseline="0" dirty="0">
                <a:ln>
                  <a:noFill/>
                </a:ln>
                <a:solidFill>
                  <a:schemeClr val="bg1"/>
                </a:solidFill>
                <a:effectLst/>
                <a:latin typeface="Arial" panose="020B0604020202020204" pitchFamily="34" charset="0"/>
              </a:rPr>
              <a:t>VILKA FRÅGOR VI</a:t>
            </a:r>
            <a:br>
              <a:rPr kumimoji="0" lang="en-US" altLang="en-US" sz="2800" b="1" i="0" u="none" strike="noStrike" cap="none" normalizeH="0" baseline="0" dirty="0">
                <a:ln>
                  <a:noFill/>
                </a:ln>
                <a:solidFill>
                  <a:schemeClr val="bg1"/>
                </a:solidFill>
                <a:effectLst/>
                <a:latin typeface="Arial" panose="020B0604020202020204" pitchFamily="34" charset="0"/>
              </a:rPr>
            </a:br>
            <a:r>
              <a:rPr kumimoji="0" lang="en-US" altLang="en-US" sz="2800" b="1" i="0" u="none" strike="noStrike" cap="none" normalizeH="0" baseline="0" dirty="0">
                <a:ln>
                  <a:noFill/>
                </a:ln>
                <a:solidFill>
                  <a:schemeClr val="bg1"/>
                </a:solidFill>
                <a:effectLst/>
                <a:latin typeface="Arial" panose="020B0604020202020204" pitchFamily="34" charset="0"/>
              </a:rPr>
              <a:t>SKULLE DRIVA I VALRÖRELSEN.</a:t>
            </a: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396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4346337-1A05-4FED-97EF-3AD086118D86}"/>
              </a:ext>
            </a:extLst>
          </p:cNvPr>
          <p:cNvSpPr>
            <a:spLocks noGrp="1"/>
          </p:cNvSpPr>
          <p:nvPr>
            <p:ph type="title"/>
          </p:nvPr>
        </p:nvSpPr>
        <p:spPr>
          <a:xfrm>
            <a:off x="838200" y="1156860"/>
            <a:ext cx="10515600" cy="1325563"/>
          </a:xfrm>
        </p:spPr>
        <p:txBody>
          <a:bodyPr/>
          <a:lstStyle/>
          <a:p>
            <a:r>
              <a:rPr lang="sv-SE" b="1" u="sng" dirty="0">
                <a:solidFill>
                  <a:schemeClr val="bg1"/>
                </a:solidFill>
                <a:effectLst/>
                <a:latin typeface="Arial" panose="020B0604020202020204" pitchFamily="34" charset="0"/>
                <a:cs typeface="Arial" panose="020B0604020202020204" pitchFamily="34" charset="0"/>
              </a:rPr>
              <a:t>Många lyfte:</a:t>
            </a:r>
            <a:endParaRPr lang="en-US" b="1" u="sng" dirty="0">
              <a:solidFill>
                <a:schemeClr val="bg1"/>
              </a:solidFill>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xmlns="" id="{458D0E4F-5CA6-4E60-B0BB-059A4ADAA949}"/>
              </a:ext>
            </a:extLst>
          </p:cNvPr>
          <p:cNvSpPr>
            <a:spLocks noGrp="1"/>
          </p:cNvSpPr>
          <p:nvPr>
            <p:ph idx="1"/>
          </p:nvPr>
        </p:nvSpPr>
        <p:spPr>
          <a:xfrm>
            <a:off x="602167" y="2497869"/>
            <a:ext cx="11151218" cy="3422612"/>
          </a:xfrm>
        </p:spPr>
        <p:txBody>
          <a:bodyPr>
            <a:normAutofit/>
          </a:bodyPr>
          <a:lstStyle/>
          <a:p>
            <a:pPr marL="0" indent="0">
              <a:buNone/>
            </a:pPr>
            <a:r>
              <a:rPr lang="sv-SE" sz="2500" b="1" dirty="0">
                <a:solidFill>
                  <a:schemeClr val="bg1"/>
                </a:solidFill>
                <a:latin typeface="Arial" panose="020B0604020202020204" pitchFamily="34" charset="0"/>
                <a:cs typeface="Arial" panose="020B0604020202020204" pitchFamily="34" charset="0"/>
              </a:rPr>
              <a:t>Ordning och reda på arbetsmarknaden</a:t>
            </a:r>
            <a:r>
              <a:rPr lang="sv-SE" sz="2500" dirty="0">
                <a:solidFill>
                  <a:schemeClr val="bg1"/>
                </a:solidFill>
                <a:latin typeface="Arial" panose="020B0604020202020204" pitchFamily="34" charset="0"/>
                <a:cs typeface="Arial" panose="020B0604020202020204" pitchFamily="34" charset="0"/>
              </a:rPr>
              <a:t/>
            </a:r>
            <a:br>
              <a:rPr lang="sv-SE" sz="2500" dirty="0">
                <a:solidFill>
                  <a:schemeClr val="bg1"/>
                </a:solidFill>
                <a:latin typeface="Arial" panose="020B0604020202020204" pitchFamily="34" charset="0"/>
                <a:cs typeface="Arial" panose="020B0604020202020204" pitchFamily="34" charset="0"/>
              </a:rPr>
            </a:br>
            <a:endParaRPr lang="sv-SE" sz="2500" dirty="0">
              <a:solidFill>
                <a:schemeClr val="bg1"/>
              </a:solidFill>
              <a:latin typeface="Arial" panose="020B0604020202020204" pitchFamily="34" charset="0"/>
              <a:cs typeface="Arial" panose="020B0604020202020204" pitchFamily="34" charset="0"/>
            </a:endParaRPr>
          </a:p>
          <a:p>
            <a:r>
              <a:rPr lang="sv-SE" sz="2500" dirty="0">
                <a:solidFill>
                  <a:schemeClr val="bg1"/>
                </a:solidFill>
                <a:latin typeface="Arial" panose="020B0604020202020204" pitchFamily="34" charset="0"/>
                <a:cs typeface="Arial" panose="020B0604020202020204" pitchFamily="34" charset="0"/>
              </a:rPr>
              <a:t>Våra krav: </a:t>
            </a:r>
            <a:br>
              <a:rPr lang="sv-SE" sz="2500" dirty="0">
                <a:solidFill>
                  <a:schemeClr val="bg1"/>
                </a:solidFill>
                <a:latin typeface="Arial" panose="020B0604020202020204" pitchFamily="34" charset="0"/>
                <a:cs typeface="Arial" panose="020B0604020202020204" pitchFamily="34" charset="0"/>
              </a:rPr>
            </a:br>
            <a:r>
              <a:rPr lang="sv-SE" sz="2400" dirty="0">
                <a:solidFill>
                  <a:schemeClr val="bg1"/>
                </a:solidFill>
                <a:latin typeface="Arial" panose="020B0604020202020204" pitchFamily="34" charset="0"/>
                <a:cs typeface="Arial" panose="020B0604020202020204" pitchFamily="34" charset="0"/>
              </a:rPr>
              <a:t>Stärk anställningsskyddet – skrota otrygga anställningar</a:t>
            </a:r>
            <a:br>
              <a:rPr lang="sv-SE" sz="2400" dirty="0">
                <a:solidFill>
                  <a:schemeClr val="bg1"/>
                </a:solidFill>
                <a:latin typeface="Arial" panose="020B0604020202020204" pitchFamily="34" charset="0"/>
                <a:cs typeface="Arial" panose="020B0604020202020204" pitchFamily="34" charset="0"/>
              </a:rPr>
            </a:br>
            <a:r>
              <a:rPr lang="sv-SE" sz="2400" dirty="0">
                <a:solidFill>
                  <a:schemeClr val="bg1"/>
                </a:solidFill>
                <a:latin typeface="Arial" panose="020B0604020202020204" pitchFamily="34" charset="0"/>
                <a:cs typeface="Arial" panose="020B0604020202020204" pitchFamily="34" charset="0"/>
              </a:rPr>
              <a:t>Svenska kollektivavtal på svensk arbetsmarknad, fortsätt utveckla upphandlingen</a:t>
            </a:r>
            <a:br>
              <a:rPr lang="sv-SE" sz="2400" dirty="0">
                <a:solidFill>
                  <a:schemeClr val="bg1"/>
                </a:solidFill>
                <a:latin typeface="Arial" panose="020B0604020202020204" pitchFamily="34" charset="0"/>
                <a:cs typeface="Arial" panose="020B0604020202020204" pitchFamily="34" charset="0"/>
              </a:rPr>
            </a:br>
            <a:r>
              <a:rPr lang="sv-SE" sz="2400" dirty="0">
                <a:solidFill>
                  <a:schemeClr val="bg1"/>
                </a:solidFill>
                <a:latin typeface="Arial" panose="020B0604020202020204" pitchFamily="34" charset="0"/>
                <a:cs typeface="Arial" panose="020B0604020202020204" pitchFamily="34" charset="0"/>
              </a:rPr>
              <a:t>Trygghet under arbetstid - Mer resurser till arbetsmiljöverket</a:t>
            </a:r>
          </a:p>
        </p:txBody>
      </p:sp>
    </p:spTree>
    <p:extLst>
      <p:ext uri="{BB962C8B-B14F-4D97-AF65-F5344CB8AC3E}">
        <p14:creationId xmlns:p14="http://schemas.microsoft.com/office/powerpoint/2010/main" val="334846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4346337-1A05-4FED-97EF-3AD086118D86}"/>
              </a:ext>
            </a:extLst>
          </p:cNvPr>
          <p:cNvSpPr>
            <a:spLocks noGrp="1"/>
          </p:cNvSpPr>
          <p:nvPr>
            <p:ph type="title"/>
          </p:nvPr>
        </p:nvSpPr>
        <p:spPr>
          <a:xfrm>
            <a:off x="838200" y="1156860"/>
            <a:ext cx="10515600" cy="1325563"/>
          </a:xfrm>
        </p:spPr>
        <p:txBody>
          <a:bodyPr/>
          <a:lstStyle/>
          <a:p>
            <a:r>
              <a:rPr lang="sv-SE" b="1" u="sng" dirty="0">
                <a:solidFill>
                  <a:schemeClr val="bg1"/>
                </a:solidFill>
                <a:effectLst/>
                <a:latin typeface="Arial" panose="020B0604020202020204" pitchFamily="34" charset="0"/>
                <a:cs typeface="Arial" panose="020B0604020202020204" pitchFamily="34" charset="0"/>
              </a:rPr>
              <a:t>Många lyfte (2):</a:t>
            </a:r>
            <a:endParaRPr lang="en-US" b="1" u="sng" dirty="0">
              <a:solidFill>
                <a:schemeClr val="bg1"/>
              </a:solidFill>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xmlns="" id="{458D0E4F-5CA6-4E60-B0BB-059A4ADAA949}"/>
              </a:ext>
            </a:extLst>
          </p:cNvPr>
          <p:cNvSpPr>
            <a:spLocks noGrp="1"/>
          </p:cNvSpPr>
          <p:nvPr>
            <p:ph idx="1"/>
          </p:nvPr>
        </p:nvSpPr>
        <p:spPr>
          <a:xfrm>
            <a:off x="602167" y="2497869"/>
            <a:ext cx="11151218" cy="3422612"/>
          </a:xfrm>
        </p:spPr>
        <p:txBody>
          <a:bodyPr>
            <a:normAutofit/>
          </a:bodyPr>
          <a:lstStyle/>
          <a:p>
            <a:pPr marL="0" indent="0">
              <a:buNone/>
            </a:pPr>
            <a:r>
              <a:rPr lang="sv-SE" sz="2500" b="1" dirty="0">
                <a:solidFill>
                  <a:schemeClr val="bg1"/>
                </a:solidFill>
                <a:latin typeface="Arial" panose="020B0604020202020204" pitchFamily="34" charset="0"/>
                <a:cs typeface="Arial" panose="020B0604020202020204" pitchFamily="34" charset="0"/>
              </a:rPr>
              <a:t>Välfärden </a:t>
            </a:r>
          </a:p>
          <a:p>
            <a:endParaRPr lang="sv-SE" sz="2500" dirty="0">
              <a:solidFill>
                <a:schemeClr val="bg1"/>
              </a:solidFill>
              <a:latin typeface="Arial" panose="020B0604020202020204" pitchFamily="34" charset="0"/>
              <a:cs typeface="Arial" panose="020B0604020202020204" pitchFamily="34" charset="0"/>
            </a:endParaRPr>
          </a:p>
          <a:p>
            <a:r>
              <a:rPr lang="sv-SE" sz="2500" dirty="0">
                <a:solidFill>
                  <a:schemeClr val="bg1"/>
                </a:solidFill>
                <a:latin typeface="Arial" panose="020B0604020202020204" pitchFamily="34" charset="0"/>
                <a:cs typeface="Arial" panose="020B0604020202020204" pitchFamily="34" charset="0"/>
              </a:rPr>
              <a:t>Våra krav: </a:t>
            </a:r>
            <a:br>
              <a:rPr lang="sv-SE" sz="2500" dirty="0">
                <a:solidFill>
                  <a:schemeClr val="bg1"/>
                </a:solidFill>
                <a:latin typeface="Arial" panose="020B0604020202020204" pitchFamily="34" charset="0"/>
                <a:cs typeface="Arial" panose="020B0604020202020204" pitchFamily="34" charset="0"/>
              </a:rPr>
            </a:br>
            <a:r>
              <a:rPr lang="sv-SE" sz="2500" dirty="0">
                <a:solidFill>
                  <a:schemeClr val="bg1"/>
                </a:solidFill>
                <a:latin typeface="Arial" panose="020B0604020202020204" pitchFamily="34" charset="0"/>
                <a:cs typeface="Arial" panose="020B0604020202020204" pitchFamily="34" charset="0"/>
              </a:rPr>
              <a:t>70 miljarder i välfärdssatsning - utan riskkapitalbolag</a:t>
            </a:r>
            <a:br>
              <a:rPr lang="sv-SE" sz="2500" dirty="0">
                <a:solidFill>
                  <a:schemeClr val="bg1"/>
                </a:solidFill>
                <a:latin typeface="Arial" panose="020B0604020202020204" pitchFamily="34" charset="0"/>
                <a:cs typeface="Arial" panose="020B0604020202020204" pitchFamily="34" charset="0"/>
              </a:rPr>
            </a:br>
            <a:r>
              <a:rPr lang="sv-SE" sz="2500" dirty="0">
                <a:solidFill>
                  <a:schemeClr val="bg1"/>
                </a:solidFill>
                <a:latin typeface="Arial" panose="020B0604020202020204" pitchFamily="34" charset="0"/>
                <a:cs typeface="Arial" panose="020B0604020202020204" pitchFamily="34" charset="0"/>
              </a:rPr>
              <a:t>En bättre sjukförsäkring</a:t>
            </a:r>
            <a:br>
              <a:rPr lang="sv-SE" sz="2500" dirty="0">
                <a:solidFill>
                  <a:schemeClr val="bg1"/>
                </a:solidFill>
                <a:latin typeface="Arial" panose="020B0604020202020204" pitchFamily="34" charset="0"/>
                <a:cs typeface="Arial" panose="020B0604020202020204" pitchFamily="34" charset="0"/>
              </a:rPr>
            </a:br>
            <a:r>
              <a:rPr lang="sv-SE" sz="2500" dirty="0">
                <a:solidFill>
                  <a:schemeClr val="bg1"/>
                </a:solidFill>
                <a:latin typeface="Arial" panose="020B0604020202020204" pitchFamily="34" charset="0"/>
                <a:cs typeface="Arial" panose="020B0604020202020204" pitchFamily="34" charset="0"/>
              </a:rPr>
              <a:t>Trygghet mellan jobb – en arbetslöshetsförsäkring som håller</a:t>
            </a:r>
          </a:p>
        </p:txBody>
      </p:sp>
    </p:spTree>
    <p:extLst>
      <p:ext uri="{BB962C8B-B14F-4D97-AF65-F5344CB8AC3E}">
        <p14:creationId xmlns:p14="http://schemas.microsoft.com/office/powerpoint/2010/main" val="3843391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4346337-1A05-4FED-97EF-3AD086118D86}"/>
              </a:ext>
            </a:extLst>
          </p:cNvPr>
          <p:cNvSpPr>
            <a:spLocks noGrp="1"/>
          </p:cNvSpPr>
          <p:nvPr>
            <p:ph type="title"/>
          </p:nvPr>
        </p:nvSpPr>
        <p:spPr>
          <a:xfrm>
            <a:off x="838200" y="1156860"/>
            <a:ext cx="10515600" cy="1325563"/>
          </a:xfrm>
        </p:spPr>
        <p:txBody>
          <a:bodyPr/>
          <a:lstStyle/>
          <a:p>
            <a:r>
              <a:rPr lang="sv-SE" b="1" u="sng" dirty="0">
                <a:solidFill>
                  <a:schemeClr val="bg1"/>
                </a:solidFill>
                <a:effectLst/>
                <a:latin typeface="Arial" panose="020B0604020202020204" pitchFamily="34" charset="0"/>
                <a:cs typeface="Arial" panose="020B0604020202020204" pitchFamily="34" charset="0"/>
              </a:rPr>
              <a:t>Många lyfte (3):</a:t>
            </a:r>
            <a:endParaRPr lang="en-US" b="1" u="sng" dirty="0">
              <a:solidFill>
                <a:schemeClr val="bg1"/>
              </a:solidFill>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xmlns="" id="{458D0E4F-5CA6-4E60-B0BB-059A4ADAA949}"/>
              </a:ext>
            </a:extLst>
          </p:cNvPr>
          <p:cNvSpPr>
            <a:spLocks noGrp="1"/>
          </p:cNvSpPr>
          <p:nvPr>
            <p:ph idx="1"/>
          </p:nvPr>
        </p:nvSpPr>
        <p:spPr>
          <a:xfrm>
            <a:off x="602167" y="2497869"/>
            <a:ext cx="11151218" cy="3776322"/>
          </a:xfrm>
        </p:spPr>
        <p:txBody>
          <a:bodyPr>
            <a:noAutofit/>
          </a:bodyPr>
          <a:lstStyle/>
          <a:p>
            <a:pPr marL="0" indent="0">
              <a:buNone/>
            </a:pPr>
            <a:r>
              <a:rPr lang="sv-SE" sz="2500" dirty="0">
                <a:solidFill>
                  <a:schemeClr val="bg1"/>
                </a:solidFill>
                <a:latin typeface="Arial" panose="020B0604020202020204" pitchFamily="34" charset="0"/>
                <a:cs typeface="Arial" panose="020B0604020202020204" pitchFamily="34" charset="0"/>
              </a:rPr>
              <a:t>Jobben</a:t>
            </a:r>
          </a:p>
          <a:p>
            <a:pPr marL="0" indent="0">
              <a:buNone/>
            </a:pPr>
            <a:endParaRPr lang="sv-SE" sz="2500" dirty="0">
              <a:solidFill>
                <a:schemeClr val="bg1"/>
              </a:solidFill>
              <a:latin typeface="Arial" panose="020B0604020202020204" pitchFamily="34" charset="0"/>
              <a:cs typeface="Arial" panose="020B0604020202020204" pitchFamily="34" charset="0"/>
            </a:endParaRPr>
          </a:p>
          <a:p>
            <a:r>
              <a:rPr lang="sv-SE" sz="2500" b="1" dirty="0">
                <a:solidFill>
                  <a:schemeClr val="bg1"/>
                </a:solidFill>
                <a:latin typeface="Arial" panose="020B0604020202020204" pitchFamily="34" charset="0"/>
                <a:cs typeface="Arial" panose="020B0604020202020204" pitchFamily="34" charset="0"/>
              </a:rPr>
              <a:t>Våra krav:</a:t>
            </a:r>
            <a:br>
              <a:rPr lang="sv-SE" sz="2500" b="1" dirty="0">
                <a:solidFill>
                  <a:schemeClr val="bg1"/>
                </a:solidFill>
                <a:latin typeface="Arial" panose="020B0604020202020204" pitchFamily="34" charset="0"/>
                <a:cs typeface="Arial" panose="020B0604020202020204" pitchFamily="34" charset="0"/>
              </a:rPr>
            </a:br>
            <a:r>
              <a:rPr lang="sv-SE" sz="2400" dirty="0">
                <a:solidFill>
                  <a:schemeClr val="bg1"/>
                </a:solidFill>
                <a:latin typeface="Arial" panose="020B0604020202020204" pitchFamily="34" charset="0"/>
                <a:cs typeface="Arial" panose="020B0604020202020204" pitchFamily="34" charset="0"/>
              </a:rPr>
              <a:t>Ökad möjlighet till kompetensutveckling genom arbetslivet</a:t>
            </a:r>
            <a:br>
              <a:rPr lang="sv-SE" sz="2400" dirty="0">
                <a:solidFill>
                  <a:schemeClr val="bg1"/>
                </a:solidFill>
                <a:latin typeface="Arial" panose="020B0604020202020204" pitchFamily="34" charset="0"/>
                <a:cs typeface="Arial" panose="020B0604020202020204" pitchFamily="34" charset="0"/>
              </a:rPr>
            </a:br>
            <a:r>
              <a:rPr lang="sv-SE" sz="2400" dirty="0">
                <a:solidFill>
                  <a:schemeClr val="bg1"/>
                </a:solidFill>
                <a:latin typeface="Arial" panose="020B0604020202020204" pitchFamily="34" charset="0"/>
                <a:cs typeface="Arial" panose="020B0604020202020204" pitchFamily="34" charset="0"/>
              </a:rPr>
              <a:t>Bostäder för vanligt folk - Utveckla investeringsstödet för hyresrätter</a:t>
            </a:r>
            <a:br>
              <a:rPr lang="sv-SE" sz="2400" dirty="0">
                <a:solidFill>
                  <a:schemeClr val="bg1"/>
                </a:solidFill>
                <a:latin typeface="Arial" panose="020B0604020202020204" pitchFamily="34" charset="0"/>
                <a:cs typeface="Arial" panose="020B0604020202020204" pitchFamily="34" charset="0"/>
              </a:rPr>
            </a:br>
            <a:r>
              <a:rPr lang="sv-SE" sz="2400" dirty="0">
                <a:solidFill>
                  <a:schemeClr val="bg1"/>
                </a:solidFill>
                <a:latin typeface="Arial" panose="020B0604020202020204" pitchFamily="34" charset="0"/>
                <a:cs typeface="Arial" panose="020B0604020202020204" pitchFamily="34" charset="0"/>
              </a:rPr>
              <a:t>Satsningar på grönare trafik – Mer satsningar på infrastruktur och snabbtåg </a:t>
            </a:r>
            <a:r>
              <a:rPr lang="sv-SE" sz="2500" b="1" dirty="0">
                <a:solidFill>
                  <a:schemeClr val="bg1"/>
                </a:solidFill>
                <a:latin typeface="Arial" panose="020B0604020202020204" pitchFamily="34" charset="0"/>
                <a:cs typeface="Arial" panose="020B0604020202020204" pitchFamily="34" charset="0"/>
              </a:rPr>
              <a:t/>
            </a:r>
            <a:br>
              <a:rPr lang="sv-SE" sz="2500" b="1" dirty="0">
                <a:solidFill>
                  <a:schemeClr val="bg1"/>
                </a:solidFill>
                <a:latin typeface="Arial" panose="020B0604020202020204" pitchFamily="34" charset="0"/>
                <a:cs typeface="Arial" panose="020B0604020202020204" pitchFamily="34" charset="0"/>
              </a:rPr>
            </a:br>
            <a:endParaRPr lang="sv-SE" sz="2500" b="1" dirty="0">
              <a:solidFill>
                <a:schemeClr val="bg1"/>
              </a:solidFill>
              <a:latin typeface="Arial" panose="020B0604020202020204" pitchFamily="34" charset="0"/>
              <a:cs typeface="Arial" panose="020B0604020202020204" pitchFamily="34" charset="0"/>
            </a:endParaRPr>
          </a:p>
          <a:p>
            <a:r>
              <a:rPr lang="sv-SE" sz="2500" b="1" dirty="0">
                <a:solidFill>
                  <a:schemeClr val="bg1"/>
                </a:solidFill>
                <a:latin typeface="Arial" panose="020B0604020202020204" pitchFamily="34" charset="0"/>
                <a:cs typeface="Arial" panose="020B0604020202020204" pitchFamily="34" charset="0"/>
              </a:rPr>
              <a:t>Vi bär nu med oss, och förvaltar förtroendet vi fått av medlemmarna att driva dessa frågor vidare.</a:t>
            </a:r>
          </a:p>
        </p:txBody>
      </p:sp>
    </p:spTree>
    <p:extLst>
      <p:ext uri="{BB962C8B-B14F-4D97-AF65-F5344CB8AC3E}">
        <p14:creationId xmlns:p14="http://schemas.microsoft.com/office/powerpoint/2010/main" val="3558299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tshållare för innehåll 4" descr="En bild som visar person, utomhus, stängsel, mark&#10;&#10;Beskrivning genererad med mycket hög exakthet">
            <a:extLst>
              <a:ext uri="{FF2B5EF4-FFF2-40B4-BE49-F238E27FC236}">
                <a16:creationId xmlns:a16="http://schemas.microsoft.com/office/drawing/2014/main" xmlns="" id="{1E1D5B4F-CC55-43D4-B7C9-FA7F8A7140F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6" name="Rektangel 5">
            <a:extLst>
              <a:ext uri="{FF2B5EF4-FFF2-40B4-BE49-F238E27FC236}">
                <a16:creationId xmlns:a16="http://schemas.microsoft.com/office/drawing/2014/main" xmlns="" id="{CCE63206-D3D8-4663-9187-227CF877D9AB}"/>
              </a:ext>
            </a:extLst>
          </p:cNvPr>
          <p:cNvSpPr/>
          <p:nvPr/>
        </p:nvSpPr>
        <p:spPr>
          <a:xfrm>
            <a:off x="345687" y="3111189"/>
            <a:ext cx="4081347" cy="3590693"/>
          </a:xfrm>
          <a:prstGeom prst="rect">
            <a:avLst/>
          </a:prstGeom>
          <a:solidFill>
            <a:srgbClr val="EA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xmlns="" id="{20414893-4368-419B-95A6-83387998F7F2}"/>
              </a:ext>
            </a:extLst>
          </p:cNvPr>
          <p:cNvSpPr>
            <a:spLocks noChangeArrowheads="1"/>
          </p:cNvSpPr>
          <p:nvPr/>
        </p:nvSpPr>
        <p:spPr bwMode="auto">
          <a:xfrm>
            <a:off x="535259" y="3314236"/>
            <a:ext cx="3891775"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sv-SE" altLang="en-US" sz="2500" b="1" i="0" u="none" strike="noStrike" cap="none" normalizeH="0" baseline="0" dirty="0">
                <a:ln>
                  <a:noFill/>
                </a:ln>
                <a:solidFill>
                  <a:schemeClr val="bg1"/>
                </a:solidFill>
                <a:effectLst/>
                <a:latin typeface="Arial" panose="020B0604020202020204" pitchFamily="34" charset="0"/>
              </a:rPr>
              <a:t>VÅRA MEDLEMMAR BYGGER, MÅLAR, ANLÄGGER, PUTSAR, STÄDAR, KOPPLAR, KÖR, STYR, DAMMAR OCH LAGAR </a:t>
            </a:r>
            <a:r>
              <a:rPr kumimoji="0" lang="sv-SE" altLang="en-US" sz="6000" b="1" i="0" u="none" strike="noStrike" cap="none" normalizeH="0" baseline="0" dirty="0">
                <a:ln>
                  <a:noFill/>
                </a:ln>
                <a:solidFill>
                  <a:schemeClr val="bg1"/>
                </a:solidFill>
                <a:effectLst/>
                <a:latin typeface="Arial" panose="020B0604020202020204" pitchFamily="34" charset="0"/>
              </a:rPr>
              <a:t>SVERIGE. </a:t>
            </a:r>
            <a:r>
              <a:rPr kumimoji="0" lang="en-US" altLang="en-US" sz="2500" b="0" i="0" u="none" strike="noStrike" cap="none" normalizeH="0" baseline="0" dirty="0">
                <a:ln>
                  <a:noFill/>
                </a:ln>
                <a:solidFill>
                  <a:schemeClr val="tx1"/>
                </a:solidFill>
                <a:effectLst/>
                <a:latin typeface="Arial" panose="020B0604020202020204" pitchFamily="34" charset="0"/>
              </a:rPr>
              <a:t/>
            </a:r>
            <a:br>
              <a:rPr kumimoji="0" lang="en-US" altLang="en-US" sz="2500" b="0" i="0" u="none" strike="noStrike" cap="none" normalizeH="0" baseline="0" dirty="0">
                <a:ln>
                  <a:noFill/>
                </a:ln>
                <a:solidFill>
                  <a:schemeClr val="tx1"/>
                </a:solidFill>
                <a:effectLst/>
                <a:latin typeface="Arial" panose="020B0604020202020204" pitchFamily="34" charset="0"/>
              </a:rPr>
            </a:b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978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4346337-1A05-4FED-97EF-3AD086118D86}"/>
              </a:ext>
            </a:extLst>
          </p:cNvPr>
          <p:cNvSpPr>
            <a:spLocks noGrp="1"/>
          </p:cNvSpPr>
          <p:nvPr>
            <p:ph type="title"/>
          </p:nvPr>
        </p:nvSpPr>
        <p:spPr>
          <a:xfrm>
            <a:off x="838200" y="1156860"/>
            <a:ext cx="10515600" cy="1325563"/>
          </a:xfrm>
        </p:spPr>
        <p:txBody>
          <a:bodyPr/>
          <a:lstStyle/>
          <a:p>
            <a:r>
              <a:rPr lang="sv-SE" b="1" u="sng" dirty="0">
                <a:solidFill>
                  <a:schemeClr val="bg1"/>
                </a:solidFill>
                <a:effectLst/>
                <a:latin typeface="Arial" panose="020B0604020202020204" pitchFamily="34" charset="0"/>
                <a:cs typeface="Arial" panose="020B0604020202020204" pitchFamily="34" charset="0"/>
              </a:rPr>
              <a:t>Vi är vanligt folk</a:t>
            </a:r>
            <a:endParaRPr lang="en-US" b="1" u="sng" dirty="0">
              <a:solidFill>
                <a:schemeClr val="bg1"/>
              </a:solidFill>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xmlns="" id="{458D0E4F-5CA6-4E60-B0BB-059A4ADAA949}"/>
              </a:ext>
            </a:extLst>
          </p:cNvPr>
          <p:cNvSpPr>
            <a:spLocks noGrp="1"/>
          </p:cNvSpPr>
          <p:nvPr>
            <p:ph idx="1"/>
          </p:nvPr>
        </p:nvSpPr>
        <p:spPr>
          <a:xfrm>
            <a:off x="602167" y="2497869"/>
            <a:ext cx="11151218" cy="3422612"/>
          </a:xfrm>
        </p:spPr>
        <p:txBody>
          <a:bodyPr>
            <a:normAutofit/>
          </a:bodyPr>
          <a:lstStyle/>
          <a:p>
            <a:pPr marL="0" indent="0">
              <a:buNone/>
            </a:pPr>
            <a:r>
              <a:rPr lang="sv-SE" sz="2500" dirty="0">
                <a:solidFill>
                  <a:schemeClr val="bg1"/>
                </a:solidFill>
                <a:latin typeface="Arial" panose="020B0604020202020204" pitchFamily="34" charset="0"/>
                <a:cs typeface="Arial" panose="020B0604020202020204" pitchFamily="34" charset="0"/>
              </a:rPr>
              <a:t>Som lever i den riktiga världen.</a:t>
            </a:r>
          </a:p>
          <a:p>
            <a:pPr marL="0" indent="0">
              <a:buNone/>
            </a:pPr>
            <a:endParaRPr lang="sv-SE" sz="2500" dirty="0">
              <a:solidFill>
                <a:schemeClr val="bg1"/>
              </a:solidFill>
              <a:latin typeface="Arial" panose="020B0604020202020204" pitchFamily="34" charset="0"/>
              <a:cs typeface="Arial" panose="020B0604020202020204" pitchFamily="34" charset="0"/>
            </a:endParaRPr>
          </a:p>
          <a:p>
            <a:r>
              <a:rPr lang="sv-SE" sz="2400" b="1" dirty="0">
                <a:solidFill>
                  <a:schemeClr val="bg1"/>
                </a:solidFill>
                <a:latin typeface="Arial" panose="020B0604020202020204" pitchFamily="34" charset="0"/>
                <a:cs typeface="Arial" panose="020B0604020202020204" pitchFamily="34" charset="0"/>
              </a:rPr>
              <a:t>När välfärden inte håller måttet, när arbetsmiljöverket inte kommer, när bussen är försenad är det ofta vi som drabbas. </a:t>
            </a:r>
          </a:p>
          <a:p>
            <a:pPr marL="0" indent="0">
              <a:buNone/>
            </a:pPr>
            <a:endParaRPr lang="sv-SE" sz="2400" b="1" dirty="0">
              <a:solidFill>
                <a:schemeClr val="bg1"/>
              </a:solidFill>
              <a:latin typeface="Arial" panose="020B0604020202020204" pitchFamily="34" charset="0"/>
              <a:cs typeface="Arial" panose="020B0604020202020204" pitchFamily="34" charset="0"/>
            </a:endParaRPr>
          </a:p>
          <a:p>
            <a:r>
              <a:rPr lang="sv-SE" sz="2400" b="1" dirty="0">
                <a:solidFill>
                  <a:schemeClr val="bg1"/>
                </a:solidFill>
                <a:latin typeface="Arial" panose="020B0604020202020204" pitchFamily="34" charset="0"/>
                <a:cs typeface="Arial" panose="020B0604020202020204" pitchFamily="34" charset="0"/>
              </a:rPr>
              <a:t>Sverige är ett unikt och starkt välfärdsland. Vi är stolta över det gemensamma som vi byggt upp över generationer, det som våra medlemmar idag förvaltar genom sitt arbete.</a:t>
            </a:r>
          </a:p>
        </p:txBody>
      </p:sp>
    </p:spTree>
    <p:extLst>
      <p:ext uri="{BB962C8B-B14F-4D97-AF65-F5344CB8AC3E}">
        <p14:creationId xmlns:p14="http://schemas.microsoft.com/office/powerpoint/2010/main" val="4184514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tshållare för innehåll 4" descr="En bild som visar fönster, inomhus, byggnad, vägg&#10;&#10;Beskrivning genererad med mycket hög exakthet">
            <a:extLst>
              <a:ext uri="{FF2B5EF4-FFF2-40B4-BE49-F238E27FC236}">
                <a16:creationId xmlns:a16="http://schemas.microsoft.com/office/drawing/2014/main" xmlns="" id="{B6449F01-D682-4F15-A5D6-6AC01E3E632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6" name="Rektangel 5">
            <a:extLst>
              <a:ext uri="{FF2B5EF4-FFF2-40B4-BE49-F238E27FC236}">
                <a16:creationId xmlns:a16="http://schemas.microsoft.com/office/drawing/2014/main" xmlns="" id="{B8C9903E-E6ED-4CAC-9C61-0F12E77EC2F1}"/>
              </a:ext>
            </a:extLst>
          </p:cNvPr>
          <p:cNvSpPr/>
          <p:nvPr/>
        </p:nvSpPr>
        <p:spPr>
          <a:xfrm>
            <a:off x="345687" y="3111189"/>
            <a:ext cx="4170557" cy="3590693"/>
          </a:xfrm>
          <a:prstGeom prst="rect">
            <a:avLst/>
          </a:prstGeom>
          <a:solidFill>
            <a:srgbClr val="EA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xmlns="" id="{22DA074B-9548-4D24-A93B-40EA89E96AC1}"/>
              </a:ext>
            </a:extLst>
          </p:cNvPr>
          <p:cNvSpPr>
            <a:spLocks noChangeArrowheads="1"/>
          </p:cNvSpPr>
          <p:nvPr/>
        </p:nvSpPr>
        <p:spPr bwMode="auto">
          <a:xfrm>
            <a:off x="535262" y="3473926"/>
            <a:ext cx="3880625"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sv-SE" altLang="en-US" sz="2600" b="1" i="0" u="none" strike="noStrike" cap="none" normalizeH="0" baseline="0" dirty="0">
                <a:ln>
                  <a:noFill/>
                </a:ln>
                <a:solidFill>
                  <a:schemeClr val="bg1"/>
                </a:solidFill>
                <a:effectLst/>
                <a:latin typeface="Arial" panose="020B0604020202020204" pitchFamily="34" charset="0"/>
              </a:rPr>
              <a:t>VALET 2018 HANDLAR DÄRFÖR OM VILKET PARTI SOM FÖRMÅR ATT BÄST LYSSNA PÅ </a:t>
            </a:r>
            <a:r>
              <a:rPr lang="sv-SE" altLang="en-US" sz="2600" b="1" dirty="0">
                <a:solidFill>
                  <a:schemeClr val="bg1"/>
                </a:solidFill>
                <a:latin typeface="Arial" panose="020B0604020202020204" pitchFamily="34" charset="0"/>
              </a:rPr>
              <a:t>VÅRA</a:t>
            </a:r>
            <a:r>
              <a:rPr kumimoji="0" lang="sv-SE" altLang="en-US" sz="2600" b="1" i="0" u="none" strike="noStrike" cap="none" normalizeH="0" baseline="0" dirty="0">
                <a:ln>
                  <a:noFill/>
                </a:ln>
                <a:solidFill>
                  <a:schemeClr val="bg1"/>
                </a:solidFill>
                <a:effectLst/>
                <a:latin typeface="Arial" panose="020B0604020202020204" pitchFamily="34" charset="0"/>
              </a:rPr>
              <a:t> KRAV OCH FÖRSTÅR </a:t>
            </a:r>
            <a:r>
              <a:rPr lang="sv-SE" altLang="en-US" sz="2600" b="1" dirty="0">
                <a:solidFill>
                  <a:schemeClr val="bg1"/>
                </a:solidFill>
                <a:latin typeface="Arial" panose="020B0604020202020204" pitchFamily="34" charset="0"/>
              </a:rPr>
              <a:t>VÅR</a:t>
            </a:r>
            <a:r>
              <a:rPr kumimoji="0" lang="sv-SE" altLang="en-US" sz="2600" b="1" i="0" u="none" strike="noStrike" cap="none" normalizeH="0" baseline="0" dirty="0">
                <a:ln>
                  <a:noFill/>
                </a:ln>
                <a:solidFill>
                  <a:schemeClr val="bg1"/>
                </a:solidFill>
                <a:effectLst/>
                <a:latin typeface="Arial" panose="020B0604020202020204" pitchFamily="34" charset="0"/>
              </a:rPr>
              <a:t> VERKLIGHET.</a:t>
            </a:r>
            <a:r>
              <a:rPr kumimoji="0" lang="en-US" altLang="en-US" sz="2500" b="0" i="0" u="none" strike="noStrike" cap="none" normalizeH="0" baseline="0" dirty="0">
                <a:ln>
                  <a:noFill/>
                </a:ln>
                <a:solidFill>
                  <a:schemeClr val="tx1"/>
                </a:solidFill>
                <a:effectLst/>
                <a:latin typeface="Arial" panose="020B0604020202020204" pitchFamily="34" charset="0"/>
              </a:rPr>
              <a:t/>
            </a:r>
            <a:br>
              <a:rPr kumimoji="0" lang="en-US" altLang="en-US" sz="2500" b="0" i="0" u="none" strike="noStrike" cap="none" normalizeH="0" baseline="0" dirty="0">
                <a:ln>
                  <a:noFill/>
                </a:ln>
                <a:solidFill>
                  <a:schemeClr val="tx1"/>
                </a:solidFill>
                <a:effectLst/>
                <a:latin typeface="Arial" panose="020B0604020202020204" pitchFamily="34" charset="0"/>
              </a:rPr>
            </a:b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43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5C3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4346337-1A05-4FED-97EF-3AD086118D86}"/>
              </a:ext>
            </a:extLst>
          </p:cNvPr>
          <p:cNvSpPr>
            <a:spLocks noGrp="1"/>
          </p:cNvSpPr>
          <p:nvPr>
            <p:ph type="title"/>
          </p:nvPr>
        </p:nvSpPr>
        <p:spPr>
          <a:xfrm>
            <a:off x="1864112" y="2929904"/>
            <a:ext cx="7770542" cy="1325563"/>
          </a:xfrm>
        </p:spPr>
        <p:txBody>
          <a:bodyPr/>
          <a:lstStyle/>
          <a:p>
            <a:r>
              <a:rPr lang="sv-SE" b="1" dirty="0">
                <a:solidFill>
                  <a:schemeClr val="bg1"/>
                </a:solidFill>
                <a:effectLst/>
                <a:latin typeface="Arial" panose="020B0604020202020204" pitchFamily="34" charset="0"/>
                <a:cs typeface="Arial" panose="020B0604020202020204" pitchFamily="34" charset="0"/>
              </a:rPr>
              <a:t>Alltså, </a:t>
            </a:r>
            <a:r>
              <a:rPr lang="sv-SE" b="1" u="sng" dirty="0">
                <a:solidFill>
                  <a:schemeClr val="bg1"/>
                </a:solidFill>
                <a:effectLst/>
                <a:latin typeface="Arial" panose="020B0604020202020204" pitchFamily="34" charset="0"/>
                <a:cs typeface="Arial" panose="020B0604020202020204" pitchFamily="34" charset="0"/>
              </a:rPr>
              <a:t>Vem f*n som bryr sig</a:t>
            </a:r>
            <a:endParaRPr lang="en-US" b="1"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41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624</Words>
  <Application>Microsoft Office PowerPoint</Application>
  <PresentationFormat>Bredbild</PresentationFormat>
  <Paragraphs>129</Paragraphs>
  <Slides>18</Slides>
  <Notes>16</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18</vt:i4>
      </vt:variant>
    </vt:vector>
  </HeadingPairs>
  <TitlesOfParts>
    <vt:vector size="24" baseType="lpstr">
      <vt:lpstr>Arial</vt:lpstr>
      <vt:lpstr>Calibri</vt:lpstr>
      <vt:lpstr>Calibri Light</vt:lpstr>
      <vt:lpstr>Open Sans Extrabold</vt:lpstr>
      <vt:lpstr>Tahoma</vt:lpstr>
      <vt:lpstr>Office-tema</vt:lpstr>
      <vt:lpstr>PowerPoint-presentation</vt:lpstr>
      <vt:lpstr>PowerPoint-presentation</vt:lpstr>
      <vt:lpstr>Många lyfte:</vt:lpstr>
      <vt:lpstr>Många lyfte (2):</vt:lpstr>
      <vt:lpstr>Många lyfte (3):</vt:lpstr>
      <vt:lpstr>PowerPoint-presentation</vt:lpstr>
      <vt:lpstr>Vi är vanligt folk</vt:lpstr>
      <vt:lpstr>PowerPoint-presentation</vt:lpstr>
      <vt:lpstr>Alltså, Vem f*n som bryr sig</vt:lpstr>
      <vt:lpstr>Så, </vt:lpstr>
      <vt:lpstr>Hoten mot  kollektivavtalen</vt:lpstr>
      <vt:lpstr>PowerPoint-presentation</vt:lpstr>
      <vt:lpstr>Våra krav för ordning och reda på arbetsmarknaden från 2014:</vt:lpstr>
      <vt:lpstr>PowerPoint-presentation</vt:lpstr>
      <vt:lpstr>VI KOMMER VISA  POLITIKER SOM  BRYR SIG:</vt:lpstr>
      <vt:lpstr>PowerPoint-presentation</vt:lpstr>
      <vt:lpstr>Praktiskt:</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Anton Levein</dc:creator>
  <cp:lastModifiedBy>Anton Levein</cp:lastModifiedBy>
  <cp:revision>35</cp:revision>
  <dcterms:created xsi:type="dcterms:W3CDTF">2018-02-28T15:52:21Z</dcterms:created>
  <dcterms:modified xsi:type="dcterms:W3CDTF">2018-03-01T12:54:38Z</dcterms:modified>
</cp:coreProperties>
</file>